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82" r:id="rId3"/>
    <p:sldId id="483" r:id="rId4"/>
    <p:sldId id="262" r:id="rId5"/>
    <p:sldId id="259" r:id="rId6"/>
    <p:sldId id="260" r:id="rId7"/>
    <p:sldId id="261" r:id="rId8"/>
    <p:sldId id="263" r:id="rId9"/>
    <p:sldId id="301" r:id="rId10"/>
    <p:sldId id="302" r:id="rId11"/>
    <p:sldId id="264" r:id="rId12"/>
    <p:sldId id="305" r:id="rId13"/>
    <p:sldId id="306" r:id="rId14"/>
    <p:sldId id="307" r:id="rId15"/>
    <p:sldId id="30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09" r:id="rId28"/>
    <p:sldId id="276" r:id="rId29"/>
    <p:sldId id="310" r:id="rId30"/>
    <p:sldId id="277" r:id="rId31"/>
    <p:sldId id="311" r:id="rId32"/>
    <p:sldId id="278" r:id="rId33"/>
    <p:sldId id="279" r:id="rId34"/>
    <p:sldId id="280" r:id="rId35"/>
    <p:sldId id="303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484" r:id="rId45"/>
    <p:sldId id="485" r:id="rId46"/>
    <p:sldId id="48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B0700-ADC5-48E4-B522-E5AD8711BBD9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7CB4025-02FC-4EB3-AF23-C97446FA78B8}">
      <dgm:prSet phldrT="[Text]"/>
      <dgm:spPr/>
      <dgm:t>
        <a:bodyPr/>
        <a:lstStyle/>
        <a:p>
          <a:r>
            <a:rPr lang="en-IN" dirty="0" smtClean="0"/>
            <a:t>Tomes and Tomes in1894</a:t>
          </a:r>
          <a:endParaRPr lang="en-IN" dirty="0"/>
        </a:p>
      </dgm:t>
    </dgm:pt>
    <dgm:pt modelId="{BA67ED4B-DB4F-4984-A082-44450617AF50}" type="parTrans" cxnId="{C5C16907-6F2B-480F-8D81-583C313C8EC3}">
      <dgm:prSet/>
      <dgm:spPr/>
      <dgm:t>
        <a:bodyPr/>
        <a:lstStyle/>
        <a:p>
          <a:endParaRPr lang="en-IN"/>
        </a:p>
      </dgm:t>
    </dgm:pt>
    <dgm:pt modelId="{D3A4E546-4AF4-43B4-8E02-8C5E52DFEEFD}" type="sibTrans" cxnId="{C5C16907-6F2B-480F-8D81-583C313C8EC3}">
      <dgm:prSet/>
      <dgm:spPr/>
      <dgm:t>
        <a:bodyPr/>
        <a:lstStyle/>
        <a:p>
          <a:endParaRPr lang="en-IN"/>
        </a:p>
      </dgm:t>
    </dgm:pt>
    <dgm:pt modelId="{1039FF73-EF00-4CBA-BF15-29672908243D}">
      <dgm:prSet phldrT="[Text]"/>
      <dgm:spPr/>
      <dgm:t>
        <a:bodyPr/>
        <a:lstStyle/>
        <a:p>
          <a:r>
            <a:rPr lang="en-IN" dirty="0" smtClean="0"/>
            <a:t>reported first</a:t>
          </a:r>
          <a:endParaRPr lang="en-IN" dirty="0"/>
        </a:p>
      </dgm:t>
    </dgm:pt>
    <dgm:pt modelId="{5F893DA5-2ED6-4DA9-8DA6-7528FA02BB15}" type="parTrans" cxnId="{0EB84DE0-DD81-496F-8839-9349605E943D}">
      <dgm:prSet/>
      <dgm:spPr/>
      <dgm:t>
        <a:bodyPr/>
        <a:lstStyle/>
        <a:p>
          <a:endParaRPr lang="en-IN"/>
        </a:p>
      </dgm:t>
    </dgm:pt>
    <dgm:pt modelId="{61C77A69-033C-4659-8C14-1B1B836735A9}" type="sibTrans" cxnId="{0EB84DE0-DD81-496F-8839-9349605E943D}">
      <dgm:prSet/>
      <dgm:spPr/>
      <dgm:t>
        <a:bodyPr/>
        <a:lstStyle/>
        <a:p>
          <a:endParaRPr lang="en-IN"/>
        </a:p>
      </dgm:t>
    </dgm:pt>
    <dgm:pt modelId="{DD100E19-00CA-473B-AE8C-028221C65319}">
      <dgm:prSet phldrT="[Text]"/>
      <dgm:spPr/>
      <dgm:t>
        <a:bodyPr/>
        <a:lstStyle/>
        <a:p>
          <a:r>
            <a:rPr lang="en-US" dirty="0" err="1" smtClean="0"/>
            <a:t>Goodby</a:t>
          </a:r>
          <a:r>
            <a:rPr lang="en-US" dirty="0" smtClean="0"/>
            <a:t> in 1923</a:t>
          </a:r>
          <a:endParaRPr lang="en-IN" dirty="0"/>
        </a:p>
      </dgm:t>
    </dgm:pt>
    <dgm:pt modelId="{4E1C9E31-0950-4B24-AA3D-B4356BE6EDD8}" type="parTrans" cxnId="{33FBC3B4-C0AC-49FA-9CEE-DDACA9A48283}">
      <dgm:prSet/>
      <dgm:spPr/>
      <dgm:t>
        <a:bodyPr/>
        <a:lstStyle/>
        <a:p>
          <a:endParaRPr lang="en-IN"/>
        </a:p>
      </dgm:t>
    </dgm:pt>
    <dgm:pt modelId="{8481342E-2399-44DD-8DDF-00427BCB18F7}" type="sibTrans" cxnId="{33FBC3B4-C0AC-49FA-9CEE-DDACA9A48283}">
      <dgm:prSet/>
      <dgm:spPr/>
      <dgm:t>
        <a:bodyPr/>
        <a:lstStyle/>
        <a:p>
          <a:endParaRPr lang="en-IN"/>
        </a:p>
      </dgm:t>
    </dgm:pt>
    <dgm:pt modelId="{6B2013D9-DDA8-48E4-A0F2-CEC750913AC3}">
      <dgm:prSet phldrT="[Text]"/>
      <dgm:spPr/>
      <dgm:t>
        <a:bodyPr/>
        <a:lstStyle/>
        <a:p>
          <a:r>
            <a:rPr lang="en-US" dirty="0" smtClean="0"/>
            <a:t>mentioned in his book</a:t>
          </a:r>
          <a:endParaRPr lang="en-IN" dirty="0"/>
        </a:p>
      </dgm:t>
    </dgm:pt>
    <dgm:pt modelId="{8A5E87D8-14F9-44B5-970A-BBA6692AA4A3}" type="parTrans" cxnId="{AB7B6C4E-10E2-4B23-807A-22AA4020107A}">
      <dgm:prSet/>
      <dgm:spPr/>
      <dgm:t>
        <a:bodyPr/>
        <a:lstStyle/>
        <a:p>
          <a:endParaRPr lang="en-IN"/>
        </a:p>
      </dgm:t>
    </dgm:pt>
    <dgm:pt modelId="{8C69F233-C16E-4371-B6EF-C7D55D56545C}" type="sibTrans" cxnId="{AB7B6C4E-10E2-4B23-807A-22AA4020107A}">
      <dgm:prSet/>
      <dgm:spPr/>
      <dgm:t>
        <a:bodyPr/>
        <a:lstStyle/>
        <a:p>
          <a:endParaRPr lang="en-IN"/>
        </a:p>
      </dgm:t>
    </dgm:pt>
    <dgm:pt modelId="{A7130AA0-02F0-468D-B25C-4BA0DF678D9A}">
      <dgm:prSet phldrT="[Text]"/>
      <dgm:spPr/>
      <dgm:t>
        <a:bodyPr/>
        <a:lstStyle/>
        <a:p>
          <a:r>
            <a:rPr lang="en-US" dirty="0" err="1" smtClean="0"/>
            <a:t>Prinz</a:t>
          </a:r>
          <a:r>
            <a:rPr lang="en-US" dirty="0" smtClean="0"/>
            <a:t> in 1932.</a:t>
          </a:r>
          <a:endParaRPr lang="en-IN" dirty="0"/>
        </a:p>
      </dgm:t>
    </dgm:pt>
    <dgm:pt modelId="{101F1D0B-A838-4F85-9C48-706580CC54DC}" type="parTrans" cxnId="{804A21D2-5E09-44C6-971E-11C835B61805}">
      <dgm:prSet/>
      <dgm:spPr/>
      <dgm:t>
        <a:bodyPr/>
        <a:lstStyle/>
        <a:p>
          <a:endParaRPr lang="en-IN"/>
        </a:p>
      </dgm:t>
    </dgm:pt>
    <dgm:pt modelId="{FD0D1D92-B392-43E0-9180-237968399357}" type="sibTrans" cxnId="{804A21D2-5E09-44C6-971E-11C835B61805}">
      <dgm:prSet/>
      <dgm:spPr/>
      <dgm:t>
        <a:bodyPr/>
        <a:lstStyle/>
        <a:p>
          <a:endParaRPr lang="en-IN"/>
        </a:p>
      </dgm:t>
    </dgm:pt>
    <dgm:pt modelId="{EB00844D-6F82-4290-B1EB-28F3A8278BE0}">
      <dgm:prSet phldrT="[Text]"/>
      <dgm:spPr/>
      <dgm:t>
        <a:bodyPr/>
        <a:lstStyle/>
        <a:p>
          <a:r>
            <a:rPr lang="en-US" dirty="0" smtClean="0"/>
            <a:t>Gave the term chronic diffuse </a:t>
          </a:r>
          <a:r>
            <a:rPr lang="en-US" dirty="0" err="1" smtClean="0"/>
            <a:t>desquamative</a:t>
          </a:r>
          <a:r>
            <a:rPr lang="en-US" dirty="0" smtClean="0"/>
            <a:t> gingivitis</a:t>
          </a:r>
          <a:endParaRPr lang="en-IN" dirty="0"/>
        </a:p>
      </dgm:t>
    </dgm:pt>
    <dgm:pt modelId="{FA536329-61E9-4F71-8783-3A66A1D43EF8}" type="parTrans" cxnId="{2227EB69-E9E4-4ECE-95AF-8FAB9D531468}">
      <dgm:prSet/>
      <dgm:spPr/>
      <dgm:t>
        <a:bodyPr/>
        <a:lstStyle/>
        <a:p>
          <a:endParaRPr lang="en-IN"/>
        </a:p>
      </dgm:t>
    </dgm:pt>
    <dgm:pt modelId="{89FE827D-F6C6-4BEC-B30A-F9E4D153DCC8}" type="sibTrans" cxnId="{2227EB69-E9E4-4ECE-95AF-8FAB9D531468}">
      <dgm:prSet/>
      <dgm:spPr/>
      <dgm:t>
        <a:bodyPr/>
        <a:lstStyle/>
        <a:p>
          <a:endParaRPr lang="en-IN"/>
        </a:p>
      </dgm:t>
    </dgm:pt>
    <dgm:pt modelId="{BD899389-13C7-47FE-A644-526C89669B19}" type="pres">
      <dgm:prSet presAssocID="{7B7B0700-ADC5-48E4-B522-E5AD8711BBD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3C15FD9-D5B3-485D-8D98-81D8CB1ADFB4}" type="pres">
      <dgm:prSet presAssocID="{87CB4025-02FC-4EB3-AF23-C97446FA78B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200CA9-CBCB-408B-B2F8-2E2F530B1E2F}" type="pres">
      <dgm:prSet presAssocID="{87CB4025-02FC-4EB3-AF23-C97446FA78B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7A6E70-2978-48B5-9D26-5F0E17F6FE08}" type="pres">
      <dgm:prSet presAssocID="{DD100E19-00CA-473B-AE8C-028221C6531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A77EEE-BB3D-408A-BFA5-C385157FEA28}" type="pres">
      <dgm:prSet presAssocID="{DD100E19-00CA-473B-AE8C-028221C6531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1AE27F-E47B-4A68-A764-9978749CB533}" type="pres">
      <dgm:prSet presAssocID="{A7130AA0-02F0-468D-B25C-4BA0DF678D9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AACD15-3B64-47E2-8192-7E564CA73F08}" type="pres">
      <dgm:prSet presAssocID="{A7130AA0-02F0-468D-B25C-4BA0DF678D9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663AAE6-B58A-482F-8312-ABAA57939207}" type="presOf" srcId="{7B7B0700-ADC5-48E4-B522-E5AD8711BBD9}" destId="{BD899389-13C7-47FE-A644-526C89669B19}" srcOrd="0" destOrd="0" presId="urn:microsoft.com/office/officeart/2009/3/layout/IncreasingArrowsProcess"/>
    <dgm:cxn modelId="{E416553F-94AB-4B72-8DC7-0D5A07214797}" type="presOf" srcId="{6B2013D9-DDA8-48E4-A0F2-CEC750913AC3}" destId="{B8A77EEE-BB3D-408A-BFA5-C385157FEA28}" srcOrd="0" destOrd="0" presId="urn:microsoft.com/office/officeart/2009/3/layout/IncreasingArrowsProcess"/>
    <dgm:cxn modelId="{24EAAF39-4838-408F-9055-D7308A575DAC}" type="presOf" srcId="{1039FF73-EF00-4CBA-BF15-29672908243D}" destId="{32200CA9-CBCB-408B-B2F8-2E2F530B1E2F}" srcOrd="0" destOrd="0" presId="urn:microsoft.com/office/officeart/2009/3/layout/IncreasingArrowsProcess"/>
    <dgm:cxn modelId="{0EB84DE0-DD81-496F-8839-9349605E943D}" srcId="{87CB4025-02FC-4EB3-AF23-C97446FA78B8}" destId="{1039FF73-EF00-4CBA-BF15-29672908243D}" srcOrd="0" destOrd="0" parTransId="{5F893DA5-2ED6-4DA9-8DA6-7528FA02BB15}" sibTransId="{61C77A69-033C-4659-8C14-1B1B836735A9}"/>
    <dgm:cxn modelId="{33FBC3B4-C0AC-49FA-9CEE-DDACA9A48283}" srcId="{7B7B0700-ADC5-48E4-B522-E5AD8711BBD9}" destId="{DD100E19-00CA-473B-AE8C-028221C65319}" srcOrd="1" destOrd="0" parTransId="{4E1C9E31-0950-4B24-AA3D-B4356BE6EDD8}" sibTransId="{8481342E-2399-44DD-8DDF-00427BCB18F7}"/>
    <dgm:cxn modelId="{AB7B6C4E-10E2-4B23-807A-22AA4020107A}" srcId="{DD100E19-00CA-473B-AE8C-028221C65319}" destId="{6B2013D9-DDA8-48E4-A0F2-CEC750913AC3}" srcOrd="0" destOrd="0" parTransId="{8A5E87D8-14F9-44B5-970A-BBA6692AA4A3}" sibTransId="{8C69F233-C16E-4371-B6EF-C7D55D56545C}"/>
    <dgm:cxn modelId="{2227EB69-E9E4-4ECE-95AF-8FAB9D531468}" srcId="{A7130AA0-02F0-468D-B25C-4BA0DF678D9A}" destId="{EB00844D-6F82-4290-B1EB-28F3A8278BE0}" srcOrd="0" destOrd="0" parTransId="{FA536329-61E9-4F71-8783-3A66A1D43EF8}" sibTransId="{89FE827D-F6C6-4BEC-B30A-F9E4D153DCC8}"/>
    <dgm:cxn modelId="{F381E192-1000-44C6-8FC1-34019CBFED64}" type="presOf" srcId="{87CB4025-02FC-4EB3-AF23-C97446FA78B8}" destId="{F3C15FD9-D5B3-485D-8D98-81D8CB1ADFB4}" srcOrd="0" destOrd="0" presId="urn:microsoft.com/office/officeart/2009/3/layout/IncreasingArrowsProcess"/>
    <dgm:cxn modelId="{A76CBB9E-B6D1-438B-96C5-600BB2BBFC6B}" type="presOf" srcId="{DD100E19-00CA-473B-AE8C-028221C65319}" destId="{6F7A6E70-2978-48B5-9D26-5F0E17F6FE08}" srcOrd="0" destOrd="0" presId="urn:microsoft.com/office/officeart/2009/3/layout/IncreasingArrowsProcess"/>
    <dgm:cxn modelId="{804A21D2-5E09-44C6-971E-11C835B61805}" srcId="{7B7B0700-ADC5-48E4-B522-E5AD8711BBD9}" destId="{A7130AA0-02F0-468D-B25C-4BA0DF678D9A}" srcOrd="2" destOrd="0" parTransId="{101F1D0B-A838-4F85-9C48-706580CC54DC}" sibTransId="{FD0D1D92-B392-43E0-9180-237968399357}"/>
    <dgm:cxn modelId="{C5C16907-6F2B-480F-8D81-583C313C8EC3}" srcId="{7B7B0700-ADC5-48E4-B522-E5AD8711BBD9}" destId="{87CB4025-02FC-4EB3-AF23-C97446FA78B8}" srcOrd="0" destOrd="0" parTransId="{BA67ED4B-DB4F-4984-A082-44450617AF50}" sibTransId="{D3A4E546-4AF4-43B4-8E02-8C5E52DFEEFD}"/>
    <dgm:cxn modelId="{A0E72487-15FB-4AD7-A12F-674EB4B30D84}" type="presOf" srcId="{A7130AA0-02F0-468D-B25C-4BA0DF678D9A}" destId="{641AE27F-E47B-4A68-A764-9978749CB533}" srcOrd="0" destOrd="0" presId="urn:microsoft.com/office/officeart/2009/3/layout/IncreasingArrowsProcess"/>
    <dgm:cxn modelId="{0703C2D4-5210-4A22-B5AC-11020CA6D567}" type="presOf" srcId="{EB00844D-6F82-4290-B1EB-28F3A8278BE0}" destId="{B2AACD15-3B64-47E2-8192-7E564CA73F08}" srcOrd="0" destOrd="0" presId="urn:microsoft.com/office/officeart/2009/3/layout/IncreasingArrowsProcess"/>
    <dgm:cxn modelId="{2EFE1574-B113-48EB-9C58-BA725862C792}" type="presParOf" srcId="{BD899389-13C7-47FE-A644-526C89669B19}" destId="{F3C15FD9-D5B3-485D-8D98-81D8CB1ADFB4}" srcOrd="0" destOrd="0" presId="urn:microsoft.com/office/officeart/2009/3/layout/IncreasingArrowsProcess"/>
    <dgm:cxn modelId="{226EE172-0DBC-4B54-89A8-0D3AAEBEC4FA}" type="presParOf" srcId="{BD899389-13C7-47FE-A644-526C89669B19}" destId="{32200CA9-CBCB-408B-B2F8-2E2F530B1E2F}" srcOrd="1" destOrd="0" presId="urn:microsoft.com/office/officeart/2009/3/layout/IncreasingArrowsProcess"/>
    <dgm:cxn modelId="{52DC957C-CEE4-4EC5-8B0A-7432032A33AA}" type="presParOf" srcId="{BD899389-13C7-47FE-A644-526C89669B19}" destId="{6F7A6E70-2978-48B5-9D26-5F0E17F6FE08}" srcOrd="2" destOrd="0" presId="urn:microsoft.com/office/officeart/2009/3/layout/IncreasingArrowsProcess"/>
    <dgm:cxn modelId="{8365BC5B-1BF8-4E34-AA66-E5317A48E8B2}" type="presParOf" srcId="{BD899389-13C7-47FE-A644-526C89669B19}" destId="{B8A77EEE-BB3D-408A-BFA5-C385157FEA28}" srcOrd="3" destOrd="0" presId="urn:microsoft.com/office/officeart/2009/3/layout/IncreasingArrowsProcess"/>
    <dgm:cxn modelId="{B066AECC-65D9-4FD7-B7A3-EE93CEFFF5D5}" type="presParOf" srcId="{BD899389-13C7-47FE-A644-526C89669B19}" destId="{641AE27F-E47B-4A68-A764-9978749CB533}" srcOrd="4" destOrd="0" presId="urn:microsoft.com/office/officeart/2009/3/layout/IncreasingArrowsProcess"/>
    <dgm:cxn modelId="{061DE525-BB18-482E-A94A-463C84135577}" type="presParOf" srcId="{BD899389-13C7-47FE-A644-526C89669B19}" destId="{B2AACD15-3B64-47E2-8192-7E564CA73F0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B0700-ADC5-48E4-B522-E5AD8711BBD9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7CB4025-02FC-4EB3-AF23-C97446FA78B8}">
      <dgm:prSet phldrT="[Text]"/>
      <dgm:spPr/>
      <dgm:t>
        <a:bodyPr/>
        <a:lstStyle/>
        <a:p>
          <a:r>
            <a:rPr lang="en-US" dirty="0" err="1" smtClean="0"/>
            <a:t>Merrit</a:t>
          </a:r>
          <a:r>
            <a:rPr lang="en-US" dirty="0" smtClean="0"/>
            <a:t> and </a:t>
          </a:r>
          <a:r>
            <a:rPr lang="en-US" dirty="0" err="1" smtClean="0"/>
            <a:t>Sorin</a:t>
          </a:r>
          <a:r>
            <a:rPr lang="en-US" dirty="0" smtClean="0"/>
            <a:t> in 1933 </a:t>
          </a:r>
          <a:endParaRPr lang="en-IN" dirty="0"/>
        </a:p>
      </dgm:t>
    </dgm:pt>
    <dgm:pt modelId="{BA67ED4B-DB4F-4984-A082-44450617AF50}" type="parTrans" cxnId="{C5C16907-6F2B-480F-8D81-583C313C8EC3}">
      <dgm:prSet/>
      <dgm:spPr/>
      <dgm:t>
        <a:bodyPr/>
        <a:lstStyle/>
        <a:p>
          <a:endParaRPr lang="en-IN"/>
        </a:p>
      </dgm:t>
    </dgm:pt>
    <dgm:pt modelId="{D3A4E546-4AF4-43B4-8E02-8C5E52DFEEFD}" type="sibTrans" cxnId="{C5C16907-6F2B-480F-8D81-583C313C8EC3}">
      <dgm:prSet/>
      <dgm:spPr/>
      <dgm:t>
        <a:bodyPr/>
        <a:lstStyle/>
        <a:p>
          <a:endParaRPr lang="en-IN"/>
        </a:p>
      </dgm:t>
    </dgm:pt>
    <dgm:pt modelId="{1039FF73-EF00-4CBA-BF15-29672908243D}">
      <dgm:prSet phldrT="[Text]"/>
      <dgm:spPr/>
      <dgm:t>
        <a:bodyPr/>
        <a:lstStyle/>
        <a:p>
          <a:r>
            <a:rPr lang="en-US" dirty="0" smtClean="0"/>
            <a:t>published articles</a:t>
          </a:r>
          <a:endParaRPr lang="en-IN" dirty="0"/>
        </a:p>
      </dgm:t>
    </dgm:pt>
    <dgm:pt modelId="{5F893DA5-2ED6-4DA9-8DA6-7528FA02BB15}" type="parTrans" cxnId="{0EB84DE0-DD81-496F-8839-9349605E943D}">
      <dgm:prSet/>
      <dgm:spPr/>
      <dgm:t>
        <a:bodyPr/>
        <a:lstStyle/>
        <a:p>
          <a:endParaRPr lang="en-IN"/>
        </a:p>
      </dgm:t>
    </dgm:pt>
    <dgm:pt modelId="{61C77A69-033C-4659-8C14-1B1B836735A9}" type="sibTrans" cxnId="{0EB84DE0-DD81-496F-8839-9349605E943D}">
      <dgm:prSet/>
      <dgm:spPr/>
      <dgm:t>
        <a:bodyPr/>
        <a:lstStyle/>
        <a:p>
          <a:endParaRPr lang="en-IN"/>
        </a:p>
      </dgm:t>
    </dgm:pt>
    <dgm:pt modelId="{DD100E19-00CA-473B-AE8C-028221C65319}">
      <dgm:prSet phldrT="[Text]"/>
      <dgm:spPr/>
      <dgm:t>
        <a:bodyPr/>
        <a:lstStyle/>
        <a:p>
          <a:r>
            <a:rPr lang="en-US" dirty="0" err="1" smtClean="0"/>
            <a:t>Schour</a:t>
          </a:r>
          <a:r>
            <a:rPr lang="en-US" dirty="0" smtClean="0"/>
            <a:t> and </a:t>
          </a:r>
          <a:r>
            <a:rPr lang="en-US" dirty="0" err="1" smtClean="0"/>
            <a:t>Massler</a:t>
          </a:r>
          <a:r>
            <a:rPr lang="en-US" dirty="0" smtClean="0"/>
            <a:t>  in 1947</a:t>
          </a:r>
          <a:endParaRPr lang="en-IN" dirty="0"/>
        </a:p>
      </dgm:t>
    </dgm:pt>
    <dgm:pt modelId="{4E1C9E31-0950-4B24-AA3D-B4356BE6EDD8}" type="parTrans" cxnId="{33FBC3B4-C0AC-49FA-9CEE-DDACA9A48283}">
      <dgm:prSet/>
      <dgm:spPr/>
      <dgm:t>
        <a:bodyPr/>
        <a:lstStyle/>
        <a:p>
          <a:endParaRPr lang="en-IN"/>
        </a:p>
      </dgm:t>
    </dgm:pt>
    <dgm:pt modelId="{8481342E-2399-44DD-8DDF-00427BCB18F7}" type="sibTrans" cxnId="{33FBC3B4-C0AC-49FA-9CEE-DDACA9A48283}">
      <dgm:prSet/>
      <dgm:spPr/>
      <dgm:t>
        <a:bodyPr/>
        <a:lstStyle/>
        <a:p>
          <a:endParaRPr lang="en-IN"/>
        </a:p>
      </dgm:t>
    </dgm:pt>
    <dgm:pt modelId="{6B2013D9-DDA8-48E4-A0F2-CEC750913AC3}">
      <dgm:prSet phldrT="[Text]"/>
      <dgm:spPr/>
      <dgm:t>
        <a:bodyPr/>
        <a:lstStyle/>
        <a:p>
          <a:r>
            <a:rPr lang="en-US" dirty="0" smtClean="0"/>
            <a:t>gave the term “</a:t>
          </a:r>
          <a:r>
            <a:rPr lang="en-US" dirty="0" err="1" smtClean="0"/>
            <a:t>gingivosis</a:t>
          </a:r>
          <a:r>
            <a:rPr lang="en-US" dirty="0" smtClean="0"/>
            <a:t>” in anemic hospitalized children of post war Italy.</a:t>
          </a:r>
          <a:endParaRPr lang="en-IN" dirty="0"/>
        </a:p>
      </dgm:t>
    </dgm:pt>
    <dgm:pt modelId="{8A5E87D8-14F9-44B5-970A-BBA6692AA4A3}" type="parTrans" cxnId="{AB7B6C4E-10E2-4B23-807A-22AA4020107A}">
      <dgm:prSet/>
      <dgm:spPr/>
      <dgm:t>
        <a:bodyPr/>
        <a:lstStyle/>
        <a:p>
          <a:endParaRPr lang="en-IN"/>
        </a:p>
      </dgm:t>
    </dgm:pt>
    <dgm:pt modelId="{8C69F233-C16E-4371-B6EF-C7D55D56545C}" type="sibTrans" cxnId="{AB7B6C4E-10E2-4B23-807A-22AA4020107A}">
      <dgm:prSet/>
      <dgm:spPr/>
      <dgm:t>
        <a:bodyPr/>
        <a:lstStyle/>
        <a:p>
          <a:endParaRPr lang="en-IN"/>
        </a:p>
      </dgm:t>
    </dgm:pt>
    <dgm:pt modelId="{A7130AA0-02F0-468D-B25C-4BA0DF678D9A}">
      <dgm:prSet phldrT="[Text]"/>
      <dgm:spPr/>
      <dgm:t>
        <a:bodyPr/>
        <a:lstStyle/>
        <a:p>
          <a:r>
            <a:rPr lang="en-US" dirty="0" smtClean="0"/>
            <a:t>McCarthy and others in 1960 .</a:t>
          </a:r>
          <a:endParaRPr lang="en-IN" dirty="0"/>
        </a:p>
      </dgm:t>
    </dgm:pt>
    <dgm:pt modelId="{101F1D0B-A838-4F85-9C48-706580CC54DC}" type="parTrans" cxnId="{804A21D2-5E09-44C6-971E-11C835B61805}">
      <dgm:prSet/>
      <dgm:spPr/>
      <dgm:t>
        <a:bodyPr/>
        <a:lstStyle/>
        <a:p>
          <a:endParaRPr lang="en-IN"/>
        </a:p>
      </dgm:t>
    </dgm:pt>
    <dgm:pt modelId="{FD0D1D92-B392-43E0-9180-237968399357}" type="sibTrans" cxnId="{804A21D2-5E09-44C6-971E-11C835B61805}">
      <dgm:prSet/>
      <dgm:spPr/>
      <dgm:t>
        <a:bodyPr/>
        <a:lstStyle/>
        <a:p>
          <a:endParaRPr lang="en-IN"/>
        </a:p>
      </dgm:t>
    </dgm:pt>
    <dgm:pt modelId="{EB00844D-6F82-4290-B1EB-28F3A8278BE0}">
      <dgm:prSet phldrT="[Text]"/>
      <dgm:spPr/>
      <dgm:t>
        <a:bodyPr/>
        <a:lstStyle/>
        <a:p>
          <a:r>
            <a:rPr lang="en-US" dirty="0" smtClean="0"/>
            <a:t>classic description and classification</a:t>
          </a:r>
        </a:p>
        <a:p>
          <a:endParaRPr lang="en-US" dirty="0" smtClean="0"/>
        </a:p>
        <a:p>
          <a:r>
            <a:rPr lang="en-US" dirty="0" smtClean="0">
              <a:solidFill>
                <a:srgbClr val="00B050"/>
              </a:solidFill>
            </a:rPr>
            <a:t>followed by inputs from Glickman and </a:t>
          </a:r>
          <a:r>
            <a:rPr lang="en-US" dirty="0" err="1" smtClean="0">
              <a:solidFill>
                <a:srgbClr val="00B050"/>
              </a:solidFill>
            </a:rPr>
            <a:t>Smulow</a:t>
          </a:r>
          <a:r>
            <a:rPr lang="en-US" dirty="0" smtClean="0">
              <a:solidFill>
                <a:srgbClr val="00B050"/>
              </a:solidFill>
            </a:rPr>
            <a:t> and </a:t>
          </a:r>
          <a:r>
            <a:rPr lang="en-US" dirty="0" err="1" smtClean="0">
              <a:solidFill>
                <a:srgbClr val="00B050"/>
              </a:solidFill>
            </a:rPr>
            <a:t>Ziskin</a:t>
          </a:r>
          <a:r>
            <a:rPr lang="en-US" dirty="0" smtClean="0">
              <a:solidFill>
                <a:srgbClr val="00B050"/>
              </a:solidFill>
            </a:rPr>
            <a:t> and </a:t>
          </a:r>
          <a:r>
            <a:rPr lang="en-US" dirty="0" err="1" smtClean="0">
              <a:solidFill>
                <a:srgbClr val="00B050"/>
              </a:solidFill>
            </a:rPr>
            <a:t>Zegareli</a:t>
          </a:r>
          <a:r>
            <a:rPr lang="en-US" dirty="0" smtClean="0">
              <a:solidFill>
                <a:srgbClr val="00B050"/>
              </a:solidFill>
            </a:rPr>
            <a:t>.</a:t>
          </a:r>
          <a:endParaRPr lang="en-IN" dirty="0">
            <a:solidFill>
              <a:srgbClr val="00B050"/>
            </a:solidFill>
          </a:endParaRPr>
        </a:p>
      </dgm:t>
    </dgm:pt>
    <dgm:pt modelId="{FA536329-61E9-4F71-8783-3A66A1D43EF8}" type="parTrans" cxnId="{2227EB69-E9E4-4ECE-95AF-8FAB9D531468}">
      <dgm:prSet/>
      <dgm:spPr/>
      <dgm:t>
        <a:bodyPr/>
        <a:lstStyle/>
        <a:p>
          <a:endParaRPr lang="en-IN"/>
        </a:p>
      </dgm:t>
    </dgm:pt>
    <dgm:pt modelId="{89FE827D-F6C6-4BEC-B30A-F9E4D153DCC8}" type="sibTrans" cxnId="{2227EB69-E9E4-4ECE-95AF-8FAB9D531468}">
      <dgm:prSet/>
      <dgm:spPr/>
      <dgm:t>
        <a:bodyPr/>
        <a:lstStyle/>
        <a:p>
          <a:endParaRPr lang="en-IN"/>
        </a:p>
      </dgm:t>
    </dgm:pt>
    <dgm:pt modelId="{BD899389-13C7-47FE-A644-526C89669B19}" type="pres">
      <dgm:prSet presAssocID="{7B7B0700-ADC5-48E4-B522-E5AD8711BBD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3C15FD9-D5B3-485D-8D98-81D8CB1ADFB4}" type="pres">
      <dgm:prSet presAssocID="{87CB4025-02FC-4EB3-AF23-C97446FA78B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200CA9-CBCB-408B-B2F8-2E2F530B1E2F}" type="pres">
      <dgm:prSet presAssocID="{87CB4025-02FC-4EB3-AF23-C97446FA78B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7A6E70-2978-48B5-9D26-5F0E17F6FE08}" type="pres">
      <dgm:prSet presAssocID="{DD100E19-00CA-473B-AE8C-028221C65319}" presName="parentText2" presStyleLbl="node1" presStyleIdx="1" presStyleCnt="3" custLinFactNeighborX="1193" custLinFactNeighborY="11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A77EEE-BB3D-408A-BFA5-C385157FEA28}" type="pres">
      <dgm:prSet presAssocID="{DD100E19-00CA-473B-AE8C-028221C6531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1AE27F-E47B-4A68-A764-9978749CB533}" type="pres">
      <dgm:prSet presAssocID="{A7130AA0-02F0-468D-B25C-4BA0DF678D9A}" presName="parentText3" presStyleLbl="node1" presStyleIdx="2" presStyleCnt="3" custScaleX="1097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AACD15-3B64-47E2-8192-7E564CA73F08}" type="pres">
      <dgm:prSet presAssocID="{A7130AA0-02F0-468D-B25C-4BA0DF678D9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FC06396-62E3-44FA-AF24-85745AE9CA5C}" type="presOf" srcId="{A7130AA0-02F0-468D-B25C-4BA0DF678D9A}" destId="{641AE27F-E47B-4A68-A764-9978749CB533}" srcOrd="0" destOrd="0" presId="urn:microsoft.com/office/officeart/2009/3/layout/IncreasingArrowsProcess"/>
    <dgm:cxn modelId="{CFB527EC-D607-46F5-87FA-0826BB128126}" type="presOf" srcId="{DD100E19-00CA-473B-AE8C-028221C65319}" destId="{6F7A6E70-2978-48B5-9D26-5F0E17F6FE08}" srcOrd="0" destOrd="0" presId="urn:microsoft.com/office/officeart/2009/3/layout/IncreasingArrowsProcess"/>
    <dgm:cxn modelId="{D3E7E9C9-3323-4009-AFF5-B796F7FB80F5}" type="presOf" srcId="{87CB4025-02FC-4EB3-AF23-C97446FA78B8}" destId="{F3C15FD9-D5B3-485D-8D98-81D8CB1ADFB4}" srcOrd="0" destOrd="0" presId="urn:microsoft.com/office/officeart/2009/3/layout/IncreasingArrowsProcess"/>
    <dgm:cxn modelId="{0EB84DE0-DD81-496F-8839-9349605E943D}" srcId="{87CB4025-02FC-4EB3-AF23-C97446FA78B8}" destId="{1039FF73-EF00-4CBA-BF15-29672908243D}" srcOrd="0" destOrd="0" parTransId="{5F893DA5-2ED6-4DA9-8DA6-7528FA02BB15}" sibTransId="{61C77A69-033C-4659-8C14-1B1B836735A9}"/>
    <dgm:cxn modelId="{33FBC3B4-C0AC-49FA-9CEE-DDACA9A48283}" srcId="{7B7B0700-ADC5-48E4-B522-E5AD8711BBD9}" destId="{DD100E19-00CA-473B-AE8C-028221C65319}" srcOrd="1" destOrd="0" parTransId="{4E1C9E31-0950-4B24-AA3D-B4356BE6EDD8}" sibTransId="{8481342E-2399-44DD-8DDF-00427BCB18F7}"/>
    <dgm:cxn modelId="{AB7B6C4E-10E2-4B23-807A-22AA4020107A}" srcId="{DD100E19-00CA-473B-AE8C-028221C65319}" destId="{6B2013D9-DDA8-48E4-A0F2-CEC750913AC3}" srcOrd="0" destOrd="0" parTransId="{8A5E87D8-14F9-44B5-970A-BBA6692AA4A3}" sibTransId="{8C69F233-C16E-4371-B6EF-C7D55D56545C}"/>
    <dgm:cxn modelId="{2227EB69-E9E4-4ECE-95AF-8FAB9D531468}" srcId="{A7130AA0-02F0-468D-B25C-4BA0DF678D9A}" destId="{EB00844D-6F82-4290-B1EB-28F3A8278BE0}" srcOrd="0" destOrd="0" parTransId="{FA536329-61E9-4F71-8783-3A66A1D43EF8}" sibTransId="{89FE827D-F6C6-4BEC-B30A-F9E4D153DCC8}"/>
    <dgm:cxn modelId="{C28E814E-A406-493F-9DC2-20A45BC2B254}" type="presOf" srcId="{7B7B0700-ADC5-48E4-B522-E5AD8711BBD9}" destId="{BD899389-13C7-47FE-A644-526C89669B19}" srcOrd="0" destOrd="0" presId="urn:microsoft.com/office/officeart/2009/3/layout/IncreasingArrowsProcess"/>
    <dgm:cxn modelId="{804A21D2-5E09-44C6-971E-11C835B61805}" srcId="{7B7B0700-ADC5-48E4-B522-E5AD8711BBD9}" destId="{A7130AA0-02F0-468D-B25C-4BA0DF678D9A}" srcOrd="2" destOrd="0" parTransId="{101F1D0B-A838-4F85-9C48-706580CC54DC}" sibTransId="{FD0D1D92-B392-43E0-9180-237968399357}"/>
    <dgm:cxn modelId="{764DF758-5CA8-44AA-AF02-40D99BCF131E}" type="presOf" srcId="{6B2013D9-DDA8-48E4-A0F2-CEC750913AC3}" destId="{B8A77EEE-BB3D-408A-BFA5-C385157FEA28}" srcOrd="0" destOrd="0" presId="urn:microsoft.com/office/officeart/2009/3/layout/IncreasingArrowsProcess"/>
    <dgm:cxn modelId="{C5C16907-6F2B-480F-8D81-583C313C8EC3}" srcId="{7B7B0700-ADC5-48E4-B522-E5AD8711BBD9}" destId="{87CB4025-02FC-4EB3-AF23-C97446FA78B8}" srcOrd="0" destOrd="0" parTransId="{BA67ED4B-DB4F-4984-A082-44450617AF50}" sibTransId="{D3A4E546-4AF4-43B4-8E02-8C5E52DFEEFD}"/>
    <dgm:cxn modelId="{9E69EB69-6F9D-41E2-AA5B-9B249D35C303}" type="presOf" srcId="{1039FF73-EF00-4CBA-BF15-29672908243D}" destId="{32200CA9-CBCB-408B-B2F8-2E2F530B1E2F}" srcOrd="0" destOrd="0" presId="urn:microsoft.com/office/officeart/2009/3/layout/IncreasingArrowsProcess"/>
    <dgm:cxn modelId="{03E0207F-3194-48AD-A94B-FF918E329952}" type="presOf" srcId="{EB00844D-6F82-4290-B1EB-28F3A8278BE0}" destId="{B2AACD15-3B64-47E2-8192-7E564CA73F08}" srcOrd="0" destOrd="0" presId="urn:microsoft.com/office/officeart/2009/3/layout/IncreasingArrowsProcess"/>
    <dgm:cxn modelId="{F82D912D-4998-442F-99E8-B0B17CB91009}" type="presParOf" srcId="{BD899389-13C7-47FE-A644-526C89669B19}" destId="{F3C15FD9-D5B3-485D-8D98-81D8CB1ADFB4}" srcOrd="0" destOrd="0" presId="urn:microsoft.com/office/officeart/2009/3/layout/IncreasingArrowsProcess"/>
    <dgm:cxn modelId="{A32892C3-BB89-4B94-AC61-78403C95BD15}" type="presParOf" srcId="{BD899389-13C7-47FE-A644-526C89669B19}" destId="{32200CA9-CBCB-408B-B2F8-2E2F530B1E2F}" srcOrd="1" destOrd="0" presId="urn:microsoft.com/office/officeart/2009/3/layout/IncreasingArrowsProcess"/>
    <dgm:cxn modelId="{0817538B-2300-40E5-BC6F-02224E9B4E84}" type="presParOf" srcId="{BD899389-13C7-47FE-A644-526C89669B19}" destId="{6F7A6E70-2978-48B5-9D26-5F0E17F6FE08}" srcOrd="2" destOrd="0" presId="urn:microsoft.com/office/officeart/2009/3/layout/IncreasingArrowsProcess"/>
    <dgm:cxn modelId="{D584AE4F-8D33-4ADC-BE4F-5318C7D0A7ED}" type="presParOf" srcId="{BD899389-13C7-47FE-A644-526C89669B19}" destId="{B8A77EEE-BB3D-408A-BFA5-C385157FEA28}" srcOrd="3" destOrd="0" presId="urn:microsoft.com/office/officeart/2009/3/layout/IncreasingArrowsProcess"/>
    <dgm:cxn modelId="{ADC19DD2-4236-49C5-83D8-54785794840E}" type="presParOf" srcId="{BD899389-13C7-47FE-A644-526C89669B19}" destId="{641AE27F-E47B-4A68-A764-9978749CB533}" srcOrd="4" destOrd="0" presId="urn:microsoft.com/office/officeart/2009/3/layout/IncreasingArrowsProcess"/>
    <dgm:cxn modelId="{C1A6855F-8FD0-49F8-97EB-079C31CEF9A8}" type="presParOf" srcId="{BD899389-13C7-47FE-A644-526C89669B19}" destId="{B2AACD15-3B64-47E2-8192-7E564CA73F0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D9316-48F2-45AF-B5F1-508DF3542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IN"/>
        </a:p>
      </dgm:t>
    </dgm:pt>
    <dgm:pt modelId="{574D26BB-1876-4F09-B4F1-D099308ED84F}">
      <dgm:prSet/>
      <dgm:spPr/>
      <dgm:t>
        <a:bodyPr/>
        <a:lstStyle/>
        <a:p>
          <a:pPr rtl="0"/>
          <a:r>
            <a:rPr lang="en-IN" smtClean="0"/>
            <a:t>1. A meticulous history</a:t>
          </a:r>
          <a:endParaRPr lang="en-IN"/>
        </a:p>
      </dgm:t>
    </dgm:pt>
    <dgm:pt modelId="{0437B56A-E5B1-408D-AFF0-A1E2840C7370}" type="parTrans" cxnId="{D092D526-58CD-467B-96E9-390D1BD4DEE2}">
      <dgm:prSet/>
      <dgm:spPr/>
      <dgm:t>
        <a:bodyPr/>
        <a:lstStyle/>
        <a:p>
          <a:endParaRPr lang="en-IN"/>
        </a:p>
      </dgm:t>
    </dgm:pt>
    <dgm:pt modelId="{9A0C3EE0-1471-425F-AE61-838D88EA36B2}" type="sibTrans" cxnId="{D092D526-58CD-467B-96E9-390D1BD4DEE2}">
      <dgm:prSet/>
      <dgm:spPr/>
      <dgm:t>
        <a:bodyPr/>
        <a:lstStyle/>
        <a:p>
          <a:endParaRPr lang="en-IN"/>
        </a:p>
      </dgm:t>
    </dgm:pt>
    <dgm:pt modelId="{1B04B4EE-6DA4-4702-9C83-729E1EDBB295}">
      <dgm:prSet/>
      <dgm:spPr/>
      <dgm:t>
        <a:bodyPr/>
        <a:lstStyle/>
        <a:p>
          <a:pPr rtl="0"/>
          <a:r>
            <a:rPr lang="en-IN" smtClean="0"/>
            <a:t>2. Careful clinical examination</a:t>
          </a:r>
          <a:endParaRPr lang="en-IN"/>
        </a:p>
      </dgm:t>
    </dgm:pt>
    <dgm:pt modelId="{0974468A-6B4B-403C-9E02-6E08768D3C61}" type="parTrans" cxnId="{C635E400-56CB-4DA3-A8B0-424868C0B670}">
      <dgm:prSet/>
      <dgm:spPr/>
      <dgm:t>
        <a:bodyPr/>
        <a:lstStyle/>
        <a:p>
          <a:endParaRPr lang="en-IN"/>
        </a:p>
      </dgm:t>
    </dgm:pt>
    <dgm:pt modelId="{3DD07B93-B8AA-4E7B-AFA5-AAC9E3D2FC71}" type="sibTrans" cxnId="{C635E400-56CB-4DA3-A8B0-424868C0B670}">
      <dgm:prSet/>
      <dgm:spPr/>
      <dgm:t>
        <a:bodyPr/>
        <a:lstStyle/>
        <a:p>
          <a:endParaRPr lang="en-IN"/>
        </a:p>
      </dgm:t>
    </dgm:pt>
    <dgm:pt modelId="{8D8F3CE7-2429-4D35-84BD-8303B551EA0B}">
      <dgm:prSet/>
      <dgm:spPr/>
      <dgm:t>
        <a:bodyPr/>
        <a:lstStyle/>
        <a:p>
          <a:pPr rtl="0"/>
          <a:r>
            <a:rPr lang="en-US" smtClean="0"/>
            <a:t>3. Opinion from a dermatologist if necessary</a:t>
          </a:r>
          <a:endParaRPr lang="en-IN"/>
        </a:p>
      </dgm:t>
    </dgm:pt>
    <dgm:pt modelId="{E7123300-BEFE-431C-A6C6-0C753E4FBF5F}" type="parTrans" cxnId="{CC84BC86-9B63-4E0D-AE6C-ECD95D4D3001}">
      <dgm:prSet/>
      <dgm:spPr/>
      <dgm:t>
        <a:bodyPr/>
        <a:lstStyle/>
        <a:p>
          <a:endParaRPr lang="en-IN"/>
        </a:p>
      </dgm:t>
    </dgm:pt>
    <dgm:pt modelId="{078272CC-48A3-470D-B680-59CECDA0304D}" type="sibTrans" cxnId="{CC84BC86-9B63-4E0D-AE6C-ECD95D4D3001}">
      <dgm:prSet/>
      <dgm:spPr/>
      <dgm:t>
        <a:bodyPr/>
        <a:lstStyle/>
        <a:p>
          <a:endParaRPr lang="en-IN"/>
        </a:p>
      </dgm:t>
    </dgm:pt>
    <dgm:pt modelId="{99BFC74B-A866-4F0D-9001-6FD8F21D7212}">
      <dgm:prSet/>
      <dgm:spPr/>
      <dgm:t>
        <a:bodyPr/>
        <a:lstStyle/>
        <a:p>
          <a:pPr rtl="0"/>
          <a:r>
            <a:rPr lang="en-US" smtClean="0"/>
            <a:t>4. Biopsy and other investigations</a:t>
          </a:r>
          <a:endParaRPr lang="en-IN"/>
        </a:p>
      </dgm:t>
    </dgm:pt>
    <dgm:pt modelId="{3C6DDCEC-D12B-4869-8EE7-BFDB200E6EF6}" type="parTrans" cxnId="{9E51172F-AEDC-4A8E-9EC8-7F37D63E7094}">
      <dgm:prSet/>
      <dgm:spPr/>
      <dgm:t>
        <a:bodyPr/>
        <a:lstStyle/>
        <a:p>
          <a:endParaRPr lang="en-IN"/>
        </a:p>
      </dgm:t>
    </dgm:pt>
    <dgm:pt modelId="{F82552E3-71AB-40E0-8ABE-91BCF1436B89}" type="sibTrans" cxnId="{9E51172F-AEDC-4A8E-9EC8-7F37D63E7094}">
      <dgm:prSet/>
      <dgm:spPr/>
      <dgm:t>
        <a:bodyPr/>
        <a:lstStyle/>
        <a:p>
          <a:endParaRPr lang="en-IN"/>
        </a:p>
      </dgm:t>
    </dgm:pt>
    <dgm:pt modelId="{D40B0AB9-8E88-4223-8E7E-33BA8D5AF1CE}">
      <dgm:prSet/>
      <dgm:spPr/>
      <dgm:t>
        <a:bodyPr/>
        <a:lstStyle/>
        <a:p>
          <a:pPr rtl="0"/>
          <a:r>
            <a:rPr lang="en-US" smtClean="0"/>
            <a:t>5. Local and systemic therapy</a:t>
          </a:r>
          <a:endParaRPr lang="en-IN"/>
        </a:p>
      </dgm:t>
    </dgm:pt>
    <dgm:pt modelId="{5B1BB5F4-E7A5-438F-BF2D-B0A6DDC8B100}" type="parTrans" cxnId="{4A1A2543-1CA8-4B67-8AE4-E969C172A3EC}">
      <dgm:prSet/>
      <dgm:spPr/>
      <dgm:t>
        <a:bodyPr/>
        <a:lstStyle/>
        <a:p>
          <a:endParaRPr lang="en-IN"/>
        </a:p>
      </dgm:t>
    </dgm:pt>
    <dgm:pt modelId="{6F1D0813-4F22-403C-844B-7033E68C24B6}" type="sibTrans" cxnId="{4A1A2543-1CA8-4B67-8AE4-E969C172A3EC}">
      <dgm:prSet/>
      <dgm:spPr/>
      <dgm:t>
        <a:bodyPr/>
        <a:lstStyle/>
        <a:p>
          <a:endParaRPr lang="en-IN"/>
        </a:p>
      </dgm:t>
    </dgm:pt>
    <dgm:pt modelId="{95164DB2-8B7E-4AD5-A922-E976263D7DBC}" type="pres">
      <dgm:prSet presAssocID="{FB0D9316-48F2-45AF-B5F1-508DF3542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68F4320-5D2F-44D8-AA58-BA09E8DC67F5}" type="pres">
      <dgm:prSet presAssocID="{574D26BB-1876-4F09-B4F1-D099308ED84F}" presName="circle1" presStyleLbl="node1" presStyleIdx="0" presStyleCnt="5"/>
      <dgm:spPr/>
    </dgm:pt>
    <dgm:pt modelId="{D357BF80-1F0F-4632-94B1-CEF7F5910C17}" type="pres">
      <dgm:prSet presAssocID="{574D26BB-1876-4F09-B4F1-D099308ED84F}" presName="space" presStyleCnt="0"/>
      <dgm:spPr/>
    </dgm:pt>
    <dgm:pt modelId="{E7B3E587-25EC-4983-878D-A71588BF5C2A}" type="pres">
      <dgm:prSet presAssocID="{574D26BB-1876-4F09-B4F1-D099308ED84F}" presName="rect1" presStyleLbl="alignAcc1" presStyleIdx="0" presStyleCnt="5"/>
      <dgm:spPr/>
      <dgm:t>
        <a:bodyPr/>
        <a:lstStyle/>
        <a:p>
          <a:endParaRPr lang="en-IN"/>
        </a:p>
      </dgm:t>
    </dgm:pt>
    <dgm:pt modelId="{33CD7133-CE81-4B05-8DC6-0C4D105BAEBF}" type="pres">
      <dgm:prSet presAssocID="{1B04B4EE-6DA4-4702-9C83-729E1EDBB295}" presName="vertSpace2" presStyleLbl="node1" presStyleIdx="0" presStyleCnt="5"/>
      <dgm:spPr/>
    </dgm:pt>
    <dgm:pt modelId="{B94058E2-D6D3-4C2F-B489-DDBC22C72233}" type="pres">
      <dgm:prSet presAssocID="{1B04B4EE-6DA4-4702-9C83-729E1EDBB295}" presName="circle2" presStyleLbl="node1" presStyleIdx="1" presStyleCnt="5"/>
      <dgm:spPr/>
    </dgm:pt>
    <dgm:pt modelId="{A6DBBD36-DF26-4412-AFF9-7CA4D183EC4F}" type="pres">
      <dgm:prSet presAssocID="{1B04B4EE-6DA4-4702-9C83-729E1EDBB295}" presName="rect2" presStyleLbl="alignAcc1" presStyleIdx="1" presStyleCnt="5"/>
      <dgm:spPr/>
      <dgm:t>
        <a:bodyPr/>
        <a:lstStyle/>
        <a:p>
          <a:endParaRPr lang="en-IN"/>
        </a:p>
      </dgm:t>
    </dgm:pt>
    <dgm:pt modelId="{6EF8FCE6-D033-48A2-B0A1-F5EFF3074757}" type="pres">
      <dgm:prSet presAssocID="{8D8F3CE7-2429-4D35-84BD-8303B551EA0B}" presName="vertSpace3" presStyleLbl="node1" presStyleIdx="1" presStyleCnt="5"/>
      <dgm:spPr/>
    </dgm:pt>
    <dgm:pt modelId="{D6A7347E-A55D-4933-89FB-6538664AFF5E}" type="pres">
      <dgm:prSet presAssocID="{8D8F3CE7-2429-4D35-84BD-8303B551EA0B}" presName="circle3" presStyleLbl="node1" presStyleIdx="2" presStyleCnt="5"/>
      <dgm:spPr/>
    </dgm:pt>
    <dgm:pt modelId="{AB1438FA-C4B7-4D21-951A-6910360A01B6}" type="pres">
      <dgm:prSet presAssocID="{8D8F3CE7-2429-4D35-84BD-8303B551EA0B}" presName="rect3" presStyleLbl="alignAcc1" presStyleIdx="2" presStyleCnt="5"/>
      <dgm:spPr/>
      <dgm:t>
        <a:bodyPr/>
        <a:lstStyle/>
        <a:p>
          <a:endParaRPr lang="en-IN"/>
        </a:p>
      </dgm:t>
    </dgm:pt>
    <dgm:pt modelId="{273C902E-44DF-4657-A309-7E909A58F572}" type="pres">
      <dgm:prSet presAssocID="{99BFC74B-A866-4F0D-9001-6FD8F21D7212}" presName="vertSpace4" presStyleLbl="node1" presStyleIdx="2" presStyleCnt="5"/>
      <dgm:spPr/>
    </dgm:pt>
    <dgm:pt modelId="{B01FFC6F-90FE-4F68-9DD6-12A096E664D9}" type="pres">
      <dgm:prSet presAssocID="{99BFC74B-A866-4F0D-9001-6FD8F21D7212}" presName="circle4" presStyleLbl="node1" presStyleIdx="3" presStyleCnt="5"/>
      <dgm:spPr/>
    </dgm:pt>
    <dgm:pt modelId="{24502786-5FB1-4D55-B132-46D0CC16EB9D}" type="pres">
      <dgm:prSet presAssocID="{99BFC74B-A866-4F0D-9001-6FD8F21D7212}" presName="rect4" presStyleLbl="alignAcc1" presStyleIdx="3" presStyleCnt="5"/>
      <dgm:spPr/>
      <dgm:t>
        <a:bodyPr/>
        <a:lstStyle/>
        <a:p>
          <a:endParaRPr lang="en-IN"/>
        </a:p>
      </dgm:t>
    </dgm:pt>
    <dgm:pt modelId="{B4C49511-ABA8-4859-A7C9-6011C4AC92F7}" type="pres">
      <dgm:prSet presAssocID="{D40B0AB9-8E88-4223-8E7E-33BA8D5AF1CE}" presName="vertSpace5" presStyleLbl="node1" presStyleIdx="3" presStyleCnt="5"/>
      <dgm:spPr/>
    </dgm:pt>
    <dgm:pt modelId="{AE16194B-9B00-4000-8B5E-922A3697BD21}" type="pres">
      <dgm:prSet presAssocID="{D40B0AB9-8E88-4223-8E7E-33BA8D5AF1CE}" presName="circle5" presStyleLbl="node1" presStyleIdx="4" presStyleCnt="5"/>
      <dgm:spPr/>
    </dgm:pt>
    <dgm:pt modelId="{8F6E2EB4-AD97-443F-9951-2CC504BB189E}" type="pres">
      <dgm:prSet presAssocID="{D40B0AB9-8E88-4223-8E7E-33BA8D5AF1CE}" presName="rect5" presStyleLbl="alignAcc1" presStyleIdx="4" presStyleCnt="5"/>
      <dgm:spPr/>
      <dgm:t>
        <a:bodyPr/>
        <a:lstStyle/>
        <a:p>
          <a:endParaRPr lang="en-IN"/>
        </a:p>
      </dgm:t>
    </dgm:pt>
    <dgm:pt modelId="{50608F5E-0170-48FD-ADDB-AC15B661FEAE}" type="pres">
      <dgm:prSet presAssocID="{574D26BB-1876-4F09-B4F1-D099308ED84F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3F9054-F631-4028-A5CF-5A0C2BB5C16A}" type="pres">
      <dgm:prSet presAssocID="{1B04B4EE-6DA4-4702-9C83-729E1EDBB29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D08A62-4C4E-43FB-B8A1-6D3E5A3F1782}" type="pres">
      <dgm:prSet presAssocID="{8D8F3CE7-2429-4D35-84BD-8303B551EA0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835942-2BC2-4062-BAF7-19A628CD67C5}" type="pres">
      <dgm:prSet presAssocID="{99BFC74B-A866-4F0D-9001-6FD8F21D7212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6292D0-64E3-4026-B851-C62794270DD3}" type="pres">
      <dgm:prSet presAssocID="{D40B0AB9-8E88-4223-8E7E-33BA8D5AF1C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092D526-58CD-467B-96E9-390D1BD4DEE2}" srcId="{FB0D9316-48F2-45AF-B5F1-508DF3542B56}" destId="{574D26BB-1876-4F09-B4F1-D099308ED84F}" srcOrd="0" destOrd="0" parTransId="{0437B56A-E5B1-408D-AFF0-A1E2840C7370}" sibTransId="{9A0C3EE0-1471-425F-AE61-838D88EA36B2}"/>
    <dgm:cxn modelId="{C635E400-56CB-4DA3-A8B0-424868C0B670}" srcId="{FB0D9316-48F2-45AF-B5F1-508DF3542B56}" destId="{1B04B4EE-6DA4-4702-9C83-729E1EDBB295}" srcOrd="1" destOrd="0" parTransId="{0974468A-6B4B-403C-9E02-6E08768D3C61}" sibTransId="{3DD07B93-B8AA-4E7B-AFA5-AAC9E3D2FC71}"/>
    <dgm:cxn modelId="{563E747E-940F-4F8C-AC86-9138E9BFC5CF}" type="presOf" srcId="{99BFC74B-A866-4F0D-9001-6FD8F21D7212}" destId="{E3835942-2BC2-4062-BAF7-19A628CD67C5}" srcOrd="1" destOrd="0" presId="urn:microsoft.com/office/officeart/2005/8/layout/target3"/>
    <dgm:cxn modelId="{40548367-E900-428D-B048-56C8B990C65D}" type="presOf" srcId="{1B04B4EE-6DA4-4702-9C83-729E1EDBB295}" destId="{A6DBBD36-DF26-4412-AFF9-7CA4D183EC4F}" srcOrd="0" destOrd="0" presId="urn:microsoft.com/office/officeart/2005/8/layout/target3"/>
    <dgm:cxn modelId="{61D4B5AF-ACB6-4299-BA2E-0F7C44EF8C39}" type="presOf" srcId="{99BFC74B-A866-4F0D-9001-6FD8F21D7212}" destId="{24502786-5FB1-4D55-B132-46D0CC16EB9D}" srcOrd="0" destOrd="0" presId="urn:microsoft.com/office/officeart/2005/8/layout/target3"/>
    <dgm:cxn modelId="{E517FFF0-1869-4770-AF1B-34D8704C2009}" type="presOf" srcId="{574D26BB-1876-4F09-B4F1-D099308ED84F}" destId="{E7B3E587-25EC-4983-878D-A71588BF5C2A}" srcOrd="0" destOrd="0" presId="urn:microsoft.com/office/officeart/2005/8/layout/target3"/>
    <dgm:cxn modelId="{31DBEEFF-0044-4964-AF55-92BEC9025F88}" type="presOf" srcId="{FB0D9316-48F2-45AF-B5F1-508DF3542B56}" destId="{95164DB2-8B7E-4AD5-A922-E976263D7DBC}" srcOrd="0" destOrd="0" presId="urn:microsoft.com/office/officeart/2005/8/layout/target3"/>
    <dgm:cxn modelId="{A007E065-E5AE-4AF4-B97F-D3A23F33988D}" type="presOf" srcId="{1B04B4EE-6DA4-4702-9C83-729E1EDBB295}" destId="{BE3F9054-F631-4028-A5CF-5A0C2BB5C16A}" srcOrd="1" destOrd="0" presId="urn:microsoft.com/office/officeart/2005/8/layout/target3"/>
    <dgm:cxn modelId="{9E4B3B1B-DA1A-4C1A-845D-DC11B121190A}" type="presOf" srcId="{574D26BB-1876-4F09-B4F1-D099308ED84F}" destId="{50608F5E-0170-48FD-ADDB-AC15B661FEAE}" srcOrd="1" destOrd="0" presId="urn:microsoft.com/office/officeart/2005/8/layout/target3"/>
    <dgm:cxn modelId="{CC84BC86-9B63-4E0D-AE6C-ECD95D4D3001}" srcId="{FB0D9316-48F2-45AF-B5F1-508DF3542B56}" destId="{8D8F3CE7-2429-4D35-84BD-8303B551EA0B}" srcOrd="2" destOrd="0" parTransId="{E7123300-BEFE-431C-A6C6-0C753E4FBF5F}" sibTransId="{078272CC-48A3-470D-B680-59CECDA0304D}"/>
    <dgm:cxn modelId="{62209392-757A-4BC3-9E58-06B0BE8E585C}" type="presOf" srcId="{D40B0AB9-8E88-4223-8E7E-33BA8D5AF1CE}" destId="{8F6E2EB4-AD97-443F-9951-2CC504BB189E}" srcOrd="0" destOrd="0" presId="urn:microsoft.com/office/officeart/2005/8/layout/target3"/>
    <dgm:cxn modelId="{9FC3C954-C69C-4F3D-99FB-406036A73214}" type="presOf" srcId="{8D8F3CE7-2429-4D35-84BD-8303B551EA0B}" destId="{6FD08A62-4C4E-43FB-B8A1-6D3E5A3F1782}" srcOrd="1" destOrd="0" presId="urn:microsoft.com/office/officeart/2005/8/layout/target3"/>
    <dgm:cxn modelId="{C953B214-6174-46DF-89B5-783C8BD56067}" type="presOf" srcId="{D40B0AB9-8E88-4223-8E7E-33BA8D5AF1CE}" destId="{316292D0-64E3-4026-B851-C62794270DD3}" srcOrd="1" destOrd="0" presId="urn:microsoft.com/office/officeart/2005/8/layout/target3"/>
    <dgm:cxn modelId="{1CD7B10F-0E5D-4D5D-8662-5D9C8097BEAA}" type="presOf" srcId="{8D8F3CE7-2429-4D35-84BD-8303B551EA0B}" destId="{AB1438FA-C4B7-4D21-951A-6910360A01B6}" srcOrd="0" destOrd="0" presId="urn:microsoft.com/office/officeart/2005/8/layout/target3"/>
    <dgm:cxn modelId="{4A1A2543-1CA8-4B67-8AE4-E969C172A3EC}" srcId="{FB0D9316-48F2-45AF-B5F1-508DF3542B56}" destId="{D40B0AB9-8E88-4223-8E7E-33BA8D5AF1CE}" srcOrd="4" destOrd="0" parTransId="{5B1BB5F4-E7A5-438F-BF2D-B0A6DDC8B100}" sibTransId="{6F1D0813-4F22-403C-844B-7033E68C24B6}"/>
    <dgm:cxn modelId="{9E51172F-AEDC-4A8E-9EC8-7F37D63E7094}" srcId="{FB0D9316-48F2-45AF-B5F1-508DF3542B56}" destId="{99BFC74B-A866-4F0D-9001-6FD8F21D7212}" srcOrd="3" destOrd="0" parTransId="{3C6DDCEC-D12B-4869-8EE7-BFDB200E6EF6}" sibTransId="{F82552E3-71AB-40E0-8ABE-91BCF1436B89}"/>
    <dgm:cxn modelId="{6B33BDDE-533F-43EF-8A4B-465EABF9E4ED}" type="presParOf" srcId="{95164DB2-8B7E-4AD5-A922-E976263D7DBC}" destId="{368F4320-5D2F-44D8-AA58-BA09E8DC67F5}" srcOrd="0" destOrd="0" presId="urn:microsoft.com/office/officeart/2005/8/layout/target3"/>
    <dgm:cxn modelId="{9879B68D-7346-4862-8C4C-23BD86051BAD}" type="presParOf" srcId="{95164DB2-8B7E-4AD5-A922-E976263D7DBC}" destId="{D357BF80-1F0F-4632-94B1-CEF7F5910C17}" srcOrd="1" destOrd="0" presId="urn:microsoft.com/office/officeart/2005/8/layout/target3"/>
    <dgm:cxn modelId="{C0045E39-DB89-44CA-A4D0-6F073F8B2A08}" type="presParOf" srcId="{95164DB2-8B7E-4AD5-A922-E976263D7DBC}" destId="{E7B3E587-25EC-4983-878D-A71588BF5C2A}" srcOrd="2" destOrd="0" presId="urn:microsoft.com/office/officeart/2005/8/layout/target3"/>
    <dgm:cxn modelId="{2AAAC1B3-74CC-48C0-8C97-3E1C2D95750B}" type="presParOf" srcId="{95164DB2-8B7E-4AD5-A922-E976263D7DBC}" destId="{33CD7133-CE81-4B05-8DC6-0C4D105BAEBF}" srcOrd="3" destOrd="0" presId="urn:microsoft.com/office/officeart/2005/8/layout/target3"/>
    <dgm:cxn modelId="{1955FDC5-9750-4E73-810D-488FE4736432}" type="presParOf" srcId="{95164DB2-8B7E-4AD5-A922-E976263D7DBC}" destId="{B94058E2-D6D3-4C2F-B489-DDBC22C72233}" srcOrd="4" destOrd="0" presId="urn:microsoft.com/office/officeart/2005/8/layout/target3"/>
    <dgm:cxn modelId="{89C4156A-8D4B-4B2C-B754-A453AF236F37}" type="presParOf" srcId="{95164DB2-8B7E-4AD5-A922-E976263D7DBC}" destId="{A6DBBD36-DF26-4412-AFF9-7CA4D183EC4F}" srcOrd="5" destOrd="0" presId="urn:microsoft.com/office/officeart/2005/8/layout/target3"/>
    <dgm:cxn modelId="{D7B0CAC5-8016-4968-9785-F13C091FE8C9}" type="presParOf" srcId="{95164DB2-8B7E-4AD5-A922-E976263D7DBC}" destId="{6EF8FCE6-D033-48A2-B0A1-F5EFF3074757}" srcOrd="6" destOrd="0" presId="urn:microsoft.com/office/officeart/2005/8/layout/target3"/>
    <dgm:cxn modelId="{8D55447C-17B3-4DC3-8A03-640FEAC28E73}" type="presParOf" srcId="{95164DB2-8B7E-4AD5-A922-E976263D7DBC}" destId="{D6A7347E-A55D-4933-89FB-6538664AFF5E}" srcOrd="7" destOrd="0" presId="urn:microsoft.com/office/officeart/2005/8/layout/target3"/>
    <dgm:cxn modelId="{E5596524-03C0-48F9-AA90-82FC3AF713EA}" type="presParOf" srcId="{95164DB2-8B7E-4AD5-A922-E976263D7DBC}" destId="{AB1438FA-C4B7-4D21-951A-6910360A01B6}" srcOrd="8" destOrd="0" presId="urn:microsoft.com/office/officeart/2005/8/layout/target3"/>
    <dgm:cxn modelId="{997D0934-3BA7-43CD-8240-B057DA5FE7FC}" type="presParOf" srcId="{95164DB2-8B7E-4AD5-A922-E976263D7DBC}" destId="{273C902E-44DF-4657-A309-7E909A58F572}" srcOrd="9" destOrd="0" presId="urn:microsoft.com/office/officeart/2005/8/layout/target3"/>
    <dgm:cxn modelId="{9463B501-DE5E-4A1A-84EC-780857C634D3}" type="presParOf" srcId="{95164DB2-8B7E-4AD5-A922-E976263D7DBC}" destId="{B01FFC6F-90FE-4F68-9DD6-12A096E664D9}" srcOrd="10" destOrd="0" presId="urn:microsoft.com/office/officeart/2005/8/layout/target3"/>
    <dgm:cxn modelId="{5E43559B-2379-42BA-9815-C5F301381B09}" type="presParOf" srcId="{95164DB2-8B7E-4AD5-A922-E976263D7DBC}" destId="{24502786-5FB1-4D55-B132-46D0CC16EB9D}" srcOrd="11" destOrd="0" presId="urn:microsoft.com/office/officeart/2005/8/layout/target3"/>
    <dgm:cxn modelId="{76E96E55-D1A1-424F-911D-5BB18589B7DD}" type="presParOf" srcId="{95164DB2-8B7E-4AD5-A922-E976263D7DBC}" destId="{B4C49511-ABA8-4859-A7C9-6011C4AC92F7}" srcOrd="12" destOrd="0" presId="urn:microsoft.com/office/officeart/2005/8/layout/target3"/>
    <dgm:cxn modelId="{9EC94AC5-51D2-4024-ACE8-827E2A150754}" type="presParOf" srcId="{95164DB2-8B7E-4AD5-A922-E976263D7DBC}" destId="{AE16194B-9B00-4000-8B5E-922A3697BD21}" srcOrd="13" destOrd="0" presId="urn:microsoft.com/office/officeart/2005/8/layout/target3"/>
    <dgm:cxn modelId="{82BBF7E3-55AE-4C5E-9A09-3D2049FD22A3}" type="presParOf" srcId="{95164DB2-8B7E-4AD5-A922-E976263D7DBC}" destId="{8F6E2EB4-AD97-443F-9951-2CC504BB189E}" srcOrd="14" destOrd="0" presId="urn:microsoft.com/office/officeart/2005/8/layout/target3"/>
    <dgm:cxn modelId="{D41DFE26-DE7F-4CC5-82B6-7B62CC056E1F}" type="presParOf" srcId="{95164DB2-8B7E-4AD5-A922-E976263D7DBC}" destId="{50608F5E-0170-48FD-ADDB-AC15B661FEAE}" srcOrd="15" destOrd="0" presId="urn:microsoft.com/office/officeart/2005/8/layout/target3"/>
    <dgm:cxn modelId="{C767BB04-834F-460E-828C-8D99BD0C829F}" type="presParOf" srcId="{95164DB2-8B7E-4AD5-A922-E976263D7DBC}" destId="{BE3F9054-F631-4028-A5CF-5A0C2BB5C16A}" srcOrd="16" destOrd="0" presId="urn:microsoft.com/office/officeart/2005/8/layout/target3"/>
    <dgm:cxn modelId="{AD830575-9FE9-4496-A06E-68BB6EC9CB1B}" type="presParOf" srcId="{95164DB2-8B7E-4AD5-A922-E976263D7DBC}" destId="{6FD08A62-4C4E-43FB-B8A1-6D3E5A3F1782}" srcOrd="17" destOrd="0" presId="urn:microsoft.com/office/officeart/2005/8/layout/target3"/>
    <dgm:cxn modelId="{75F9E8EC-89C7-4801-95DA-3CF80DF1149E}" type="presParOf" srcId="{95164DB2-8B7E-4AD5-A922-E976263D7DBC}" destId="{E3835942-2BC2-4062-BAF7-19A628CD67C5}" srcOrd="18" destOrd="0" presId="urn:microsoft.com/office/officeart/2005/8/layout/target3"/>
    <dgm:cxn modelId="{45865CB9-11E9-4067-910F-2E50E12733F1}" type="presParOf" srcId="{95164DB2-8B7E-4AD5-A922-E976263D7DBC}" destId="{316292D0-64E3-4026-B851-C62794270DD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C15FD9-D5B3-485D-8D98-81D8CB1ADFB4}">
      <dsp:nvSpPr>
        <dsp:cNvPr id="0" name=""/>
        <dsp:cNvSpPr/>
      </dsp:nvSpPr>
      <dsp:spPr>
        <a:xfrm>
          <a:off x="0" y="263819"/>
          <a:ext cx="8229600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Tomes and Tomes in1894</a:t>
          </a:r>
          <a:endParaRPr lang="en-IN" sz="2300" kern="1200" dirty="0"/>
        </a:p>
      </dsp:txBody>
      <dsp:txXfrm>
        <a:off x="0" y="263819"/>
        <a:ext cx="8229600" cy="1198543"/>
      </dsp:txXfrm>
    </dsp:sp>
    <dsp:sp modelId="{32200CA9-CBCB-408B-B2F8-2E2F530B1E2F}">
      <dsp:nvSpPr>
        <dsp:cNvPr id="0" name=""/>
        <dsp:cNvSpPr/>
      </dsp:nvSpPr>
      <dsp:spPr>
        <a:xfrm>
          <a:off x="0" y="1188069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reported first</a:t>
          </a:r>
          <a:endParaRPr lang="en-IN" sz="2300" kern="1200" dirty="0"/>
        </a:p>
      </dsp:txBody>
      <dsp:txXfrm>
        <a:off x="0" y="1188069"/>
        <a:ext cx="2534716" cy="2308835"/>
      </dsp:txXfrm>
    </dsp:sp>
    <dsp:sp modelId="{6F7A6E70-2978-48B5-9D26-5F0E17F6FE08}">
      <dsp:nvSpPr>
        <dsp:cNvPr id="0" name=""/>
        <dsp:cNvSpPr/>
      </dsp:nvSpPr>
      <dsp:spPr>
        <a:xfrm>
          <a:off x="2534716" y="6633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Goodby</a:t>
          </a:r>
          <a:r>
            <a:rPr lang="en-US" sz="2300" kern="1200" dirty="0" smtClean="0"/>
            <a:t> in 1923</a:t>
          </a:r>
          <a:endParaRPr lang="en-IN" sz="2300" kern="1200" dirty="0"/>
        </a:p>
      </dsp:txBody>
      <dsp:txXfrm>
        <a:off x="2534716" y="663333"/>
        <a:ext cx="5694883" cy="1198543"/>
      </dsp:txXfrm>
    </dsp:sp>
    <dsp:sp modelId="{B8A77EEE-BB3D-408A-BFA5-C385157FEA28}">
      <dsp:nvSpPr>
        <dsp:cNvPr id="0" name=""/>
        <dsp:cNvSpPr/>
      </dsp:nvSpPr>
      <dsp:spPr>
        <a:xfrm>
          <a:off x="2534716" y="1587583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mentioned in his book</a:t>
          </a:r>
          <a:endParaRPr lang="en-IN" sz="2300" kern="1200" dirty="0"/>
        </a:p>
      </dsp:txBody>
      <dsp:txXfrm>
        <a:off x="2534716" y="1587583"/>
        <a:ext cx="2534716" cy="2308835"/>
      </dsp:txXfrm>
    </dsp:sp>
    <dsp:sp modelId="{641AE27F-E47B-4A68-A764-9978749CB533}">
      <dsp:nvSpPr>
        <dsp:cNvPr id="0" name=""/>
        <dsp:cNvSpPr/>
      </dsp:nvSpPr>
      <dsp:spPr>
        <a:xfrm>
          <a:off x="5069433" y="1062848"/>
          <a:ext cx="3160166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Prinz</a:t>
          </a:r>
          <a:r>
            <a:rPr lang="en-US" sz="2300" kern="1200" dirty="0" smtClean="0"/>
            <a:t> in 1932.</a:t>
          </a:r>
          <a:endParaRPr lang="en-IN" sz="2300" kern="1200" dirty="0"/>
        </a:p>
      </dsp:txBody>
      <dsp:txXfrm>
        <a:off x="5069433" y="1062848"/>
        <a:ext cx="3160166" cy="1198543"/>
      </dsp:txXfrm>
    </dsp:sp>
    <dsp:sp modelId="{B2AACD15-3B64-47E2-8192-7E564CA73F08}">
      <dsp:nvSpPr>
        <dsp:cNvPr id="0" name=""/>
        <dsp:cNvSpPr/>
      </dsp:nvSpPr>
      <dsp:spPr>
        <a:xfrm>
          <a:off x="5069433" y="19870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Gave the term chronic diffuse </a:t>
          </a:r>
          <a:r>
            <a:rPr lang="en-US" sz="2300" kern="1200" dirty="0" err="1" smtClean="0"/>
            <a:t>desquamative</a:t>
          </a:r>
          <a:r>
            <a:rPr lang="en-US" sz="2300" kern="1200" dirty="0" smtClean="0"/>
            <a:t> gingivitis</a:t>
          </a:r>
          <a:endParaRPr lang="en-IN" sz="2300" kern="1200" dirty="0"/>
        </a:p>
      </dsp:txBody>
      <dsp:txXfrm>
        <a:off x="5069433" y="1987097"/>
        <a:ext cx="2534716" cy="22750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C15FD9-D5B3-485D-8D98-81D8CB1ADFB4}">
      <dsp:nvSpPr>
        <dsp:cNvPr id="0" name=""/>
        <dsp:cNvSpPr/>
      </dsp:nvSpPr>
      <dsp:spPr>
        <a:xfrm>
          <a:off x="-79228" y="813700"/>
          <a:ext cx="8507288" cy="12389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668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Merrit</a:t>
          </a:r>
          <a:r>
            <a:rPr lang="en-US" sz="1800" kern="1200" dirty="0" smtClean="0"/>
            <a:t> and </a:t>
          </a:r>
          <a:r>
            <a:rPr lang="en-US" sz="1800" kern="1200" dirty="0" err="1" smtClean="0"/>
            <a:t>Sorin</a:t>
          </a:r>
          <a:r>
            <a:rPr lang="en-US" sz="1800" kern="1200" dirty="0" smtClean="0"/>
            <a:t> in 1933 </a:t>
          </a:r>
          <a:endParaRPr lang="en-IN" sz="1800" kern="1200" dirty="0"/>
        </a:p>
      </dsp:txBody>
      <dsp:txXfrm>
        <a:off x="-79228" y="813700"/>
        <a:ext cx="8507288" cy="1238985"/>
      </dsp:txXfrm>
    </dsp:sp>
    <dsp:sp modelId="{32200CA9-CBCB-408B-B2F8-2E2F530B1E2F}">
      <dsp:nvSpPr>
        <dsp:cNvPr id="0" name=""/>
        <dsp:cNvSpPr/>
      </dsp:nvSpPr>
      <dsp:spPr>
        <a:xfrm>
          <a:off x="-79228" y="1769137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published articles</a:t>
          </a:r>
          <a:endParaRPr lang="en-IN" sz="1800" kern="1200" dirty="0"/>
        </a:p>
      </dsp:txBody>
      <dsp:txXfrm>
        <a:off x="-79228" y="1769137"/>
        <a:ext cx="2620244" cy="2386741"/>
      </dsp:txXfrm>
    </dsp:sp>
    <dsp:sp modelId="{6F7A6E70-2978-48B5-9D26-5F0E17F6FE08}">
      <dsp:nvSpPr>
        <dsp:cNvPr id="0" name=""/>
        <dsp:cNvSpPr/>
      </dsp:nvSpPr>
      <dsp:spPr>
        <a:xfrm>
          <a:off x="2611249" y="1240485"/>
          <a:ext cx="5887043" cy="12389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668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Schour</a:t>
          </a:r>
          <a:r>
            <a:rPr lang="en-US" sz="1800" kern="1200" dirty="0" smtClean="0"/>
            <a:t> and </a:t>
          </a:r>
          <a:r>
            <a:rPr lang="en-US" sz="1800" kern="1200" dirty="0" err="1" smtClean="0"/>
            <a:t>Massler</a:t>
          </a:r>
          <a:r>
            <a:rPr lang="en-US" sz="1800" kern="1200" dirty="0" smtClean="0"/>
            <a:t>  in 1947</a:t>
          </a:r>
          <a:endParaRPr lang="en-IN" sz="1800" kern="1200" dirty="0"/>
        </a:p>
      </dsp:txBody>
      <dsp:txXfrm>
        <a:off x="2611249" y="1240485"/>
        <a:ext cx="5887043" cy="1238985"/>
      </dsp:txXfrm>
    </dsp:sp>
    <dsp:sp modelId="{B8A77EEE-BB3D-408A-BFA5-C385157FEA28}">
      <dsp:nvSpPr>
        <dsp:cNvPr id="0" name=""/>
        <dsp:cNvSpPr/>
      </dsp:nvSpPr>
      <dsp:spPr>
        <a:xfrm>
          <a:off x="2541016" y="2182132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gave the term “</a:t>
          </a:r>
          <a:r>
            <a:rPr lang="en-US" sz="1800" kern="1200" dirty="0" err="1" smtClean="0"/>
            <a:t>gingivosis</a:t>
          </a:r>
          <a:r>
            <a:rPr lang="en-US" sz="1800" kern="1200" dirty="0" smtClean="0"/>
            <a:t>” in anemic hospitalized children of post war Italy.</a:t>
          </a:r>
          <a:endParaRPr lang="en-IN" sz="1800" kern="1200" dirty="0"/>
        </a:p>
      </dsp:txBody>
      <dsp:txXfrm>
        <a:off x="2541016" y="2182132"/>
        <a:ext cx="2620244" cy="2386741"/>
      </dsp:txXfrm>
    </dsp:sp>
    <dsp:sp modelId="{641AE27F-E47B-4A68-A764-9978749CB533}">
      <dsp:nvSpPr>
        <dsp:cNvPr id="0" name=""/>
        <dsp:cNvSpPr/>
      </dsp:nvSpPr>
      <dsp:spPr>
        <a:xfrm>
          <a:off x="5002805" y="1639690"/>
          <a:ext cx="3583710" cy="12389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668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McCarthy and others in 1960 .</a:t>
          </a:r>
          <a:endParaRPr lang="en-IN" sz="1800" kern="1200" dirty="0"/>
        </a:p>
      </dsp:txBody>
      <dsp:txXfrm>
        <a:off x="5002805" y="1639690"/>
        <a:ext cx="3583710" cy="1238985"/>
      </dsp:txXfrm>
    </dsp:sp>
    <dsp:sp modelId="{B2AACD15-3B64-47E2-8192-7E564CA73F08}">
      <dsp:nvSpPr>
        <dsp:cNvPr id="0" name=""/>
        <dsp:cNvSpPr/>
      </dsp:nvSpPr>
      <dsp:spPr>
        <a:xfrm>
          <a:off x="5161261" y="2595127"/>
          <a:ext cx="2620244" cy="235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classic description and classification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B050"/>
              </a:solidFill>
            </a:rPr>
            <a:t>followed by inputs from Glickman and </a:t>
          </a:r>
          <a:r>
            <a:rPr lang="en-US" sz="1800" kern="1200" dirty="0" err="1" smtClean="0">
              <a:solidFill>
                <a:srgbClr val="00B050"/>
              </a:solidFill>
            </a:rPr>
            <a:t>Smulow</a:t>
          </a:r>
          <a:r>
            <a:rPr lang="en-US" sz="1800" kern="1200" dirty="0" smtClean="0">
              <a:solidFill>
                <a:srgbClr val="00B050"/>
              </a:solidFill>
            </a:rPr>
            <a:t> and </a:t>
          </a:r>
          <a:r>
            <a:rPr lang="en-US" sz="1800" kern="1200" dirty="0" err="1" smtClean="0">
              <a:solidFill>
                <a:srgbClr val="00B050"/>
              </a:solidFill>
            </a:rPr>
            <a:t>Ziskin</a:t>
          </a:r>
          <a:r>
            <a:rPr lang="en-US" sz="1800" kern="1200" dirty="0" smtClean="0">
              <a:solidFill>
                <a:srgbClr val="00B050"/>
              </a:solidFill>
            </a:rPr>
            <a:t> and </a:t>
          </a:r>
          <a:r>
            <a:rPr lang="en-US" sz="1800" kern="1200" dirty="0" err="1" smtClean="0">
              <a:solidFill>
                <a:srgbClr val="00B050"/>
              </a:solidFill>
            </a:rPr>
            <a:t>Zegareli</a:t>
          </a:r>
          <a:r>
            <a:rPr lang="en-US" sz="1800" kern="1200" dirty="0" smtClean="0">
              <a:solidFill>
                <a:srgbClr val="00B050"/>
              </a:solidFill>
            </a:rPr>
            <a:t>.</a:t>
          </a:r>
          <a:endParaRPr lang="en-IN" sz="1800" kern="1200" dirty="0">
            <a:solidFill>
              <a:srgbClr val="00B050"/>
            </a:solidFill>
          </a:endParaRPr>
        </a:p>
      </dsp:txBody>
      <dsp:txXfrm>
        <a:off x="5161261" y="2595127"/>
        <a:ext cx="2620244" cy="23518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F4320-5D2F-44D8-AA58-BA09E8DC67F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B3E587-25EC-4983-878D-A71588BF5C2A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1. A meticulous history</a:t>
          </a:r>
          <a:endParaRPr lang="en-IN" sz="2400" kern="1200"/>
        </a:p>
      </dsp:txBody>
      <dsp:txXfrm>
        <a:off x="2262981" y="0"/>
        <a:ext cx="5966618" cy="724154"/>
      </dsp:txXfrm>
    </dsp:sp>
    <dsp:sp modelId="{B94058E2-D6D3-4C2F-B489-DDBC22C72233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DBBD36-DF26-4412-AFF9-7CA4D183EC4F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2. Careful clinical examination</a:t>
          </a:r>
          <a:endParaRPr lang="en-IN" sz="2400" kern="1200"/>
        </a:p>
      </dsp:txBody>
      <dsp:txXfrm>
        <a:off x="2262981" y="724154"/>
        <a:ext cx="5966618" cy="724154"/>
      </dsp:txXfrm>
    </dsp:sp>
    <dsp:sp modelId="{D6A7347E-A55D-4933-89FB-6538664AFF5E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1438FA-C4B7-4D21-951A-6910360A01B6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3. Opinion from a dermatologist if necessary</a:t>
          </a:r>
          <a:endParaRPr lang="en-IN" sz="2400" kern="1200"/>
        </a:p>
      </dsp:txBody>
      <dsp:txXfrm>
        <a:off x="2262981" y="1448308"/>
        <a:ext cx="5966618" cy="724154"/>
      </dsp:txXfrm>
    </dsp:sp>
    <dsp:sp modelId="{B01FFC6F-90FE-4F68-9DD6-12A096E664D9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502786-5FB1-4D55-B132-46D0CC16EB9D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4. Biopsy and other investigations</a:t>
          </a:r>
          <a:endParaRPr lang="en-IN" sz="2400" kern="1200"/>
        </a:p>
      </dsp:txBody>
      <dsp:txXfrm>
        <a:off x="2262981" y="2172462"/>
        <a:ext cx="5966618" cy="724154"/>
      </dsp:txXfrm>
    </dsp:sp>
    <dsp:sp modelId="{AE16194B-9B00-4000-8B5E-922A3697BD21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E2EB4-AD97-443F-9951-2CC504BB189E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5. Local and systemic therapy</a:t>
          </a:r>
          <a:endParaRPr lang="en-IN" sz="2400" kern="1200"/>
        </a:p>
      </dsp:txBody>
      <dsp:txXfrm>
        <a:off x="2262981" y="2896616"/>
        <a:ext cx="5966618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58FA8-E61D-44D1-BA2C-6CC7DE5BBB1B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1DCC-3BE2-4D4D-9F22-F3198D1E14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398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1DCC-3BE2-4D4D-9F22-F3198D1E145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407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DB2C-BB96-41E9-95FB-768AD89E48E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827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46B-37C1-4CBD-911E-1149B71C72D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244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832C-5E9A-4F54-B6A0-2B6FB75B686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52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6A1D-E018-46E7-B78A-15D5C1886A10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38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6A90-D83B-45B1-BE5F-B180B951B15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210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50C2-CA59-4FEE-809E-66273CDD607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30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6C4-0875-4109-BF8D-1A3DF1FBFDF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350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A3D4-E736-4B90-8BD4-B6C1F3910AB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2662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17A-9698-4325-BEAE-714D26006D85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3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7E5D-444B-4A29-8ED7-858C69EBC30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093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407D-4496-48F6-908D-C29FE08C89A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5975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F028-5D91-4CA6-A547-AF38EA70A53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7E5E-D454-4634-9DD6-BB8410D421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148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/>
          <a:lstStyle/>
          <a:p>
            <a:r>
              <a:rPr lang="en-IN" b="1" dirty="0" err="1">
                <a:solidFill>
                  <a:srgbClr val="0070C0"/>
                </a:solidFill>
                <a:latin typeface="Algerian" pitchFamily="82" charset="0"/>
              </a:rPr>
              <a:t>Desquamative</a:t>
            </a:r>
            <a:r>
              <a:rPr lang="en-IN" b="1" dirty="0">
                <a:solidFill>
                  <a:srgbClr val="0070C0"/>
                </a:solidFill>
                <a:latin typeface="Algerian" pitchFamily="82" charset="0"/>
              </a:rPr>
              <a:t> gingivitis</a:t>
            </a:r>
            <a:endParaRPr lang="en-IN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4021618" cy="1752600"/>
          </a:xfrm>
        </p:spPr>
        <p:txBody>
          <a:bodyPr>
            <a:normAutofit/>
          </a:bodyPr>
          <a:lstStyle/>
          <a:p>
            <a:pPr algn="l"/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Dr </a:t>
            </a:r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pushpendra</a:t>
            </a:r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yadav</a:t>
            </a:r>
            <a:endParaRPr lang="en-IN" sz="2400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Sr. lecturer</a:t>
            </a:r>
            <a:endParaRPr lang="en-IN" sz="2400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l"/>
            <a:r>
              <a:rPr lang="en-IN" sz="2400" dirty="0" err="1" smtClean="0">
                <a:solidFill>
                  <a:schemeClr val="tx1"/>
                </a:solidFill>
                <a:latin typeface="Algerian" pitchFamily="82" charset="0"/>
              </a:rPr>
              <a:t>Dept</a:t>
            </a:r>
            <a:r>
              <a:rPr lang="en-IN" sz="2400" dirty="0" smtClean="0">
                <a:solidFill>
                  <a:schemeClr val="tx1"/>
                </a:solidFill>
                <a:latin typeface="Algerian" pitchFamily="82" charset="0"/>
              </a:rPr>
              <a:t> of Periodontology</a:t>
            </a:r>
            <a:endParaRPr lang="en-IN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28596" y="642918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tx2"/>
                </a:solidFill>
                <a:latin typeface="Forte" panose="03060902040502070203" pitchFamily="66" charset="0"/>
              </a:rPr>
              <a:t>RUNGTA COLLEGE OF DENTAL SCIENCES AND RESEARCH,BHILAI</a:t>
            </a:r>
            <a:endParaRPr lang="en-IN" sz="3600" dirty="0"/>
          </a:p>
        </p:txBody>
      </p:sp>
      <p:pic>
        <p:nvPicPr>
          <p:cNvPr id="6" name="Picture 5" descr="rungta logo">
            <a:extLst>
              <a:ext uri="{FF2B5EF4-FFF2-40B4-BE49-F238E27FC236}">
                <a16:creationId xmlns="" xmlns:a16="http://schemas.microsoft.com/office/drawing/2014/main" id="{56151898-4EE9-EF39-FD6C-881639E96B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63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b="1" dirty="0" smtClean="0"/>
              <a:t>III. Chronic </a:t>
            </a:r>
            <a:r>
              <a:rPr lang="en-IN" sz="2800" b="1" dirty="0"/>
              <a:t>infections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IN" dirty="0"/>
              <a:t>1. </a:t>
            </a:r>
            <a:r>
              <a:rPr lang="en-IN" sz="2400" dirty="0"/>
              <a:t>Tuberculosis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IN" sz="2400" dirty="0"/>
              <a:t>2. Chronic candidiasis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IN" sz="2400" dirty="0"/>
              <a:t>3. </a:t>
            </a:r>
            <a:r>
              <a:rPr lang="en-IN" sz="2400" dirty="0" err="1"/>
              <a:t>Histoplasmosis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28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IV. Idiopathic</a:t>
            </a: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-Drug </a:t>
            </a:r>
            <a:r>
              <a:rPr lang="en-IN" b="1" dirty="0"/>
              <a:t>reactions (</a:t>
            </a:r>
            <a:r>
              <a:rPr lang="en-IN" b="1" dirty="0" err="1"/>
              <a:t>lichenoid</a:t>
            </a:r>
            <a:r>
              <a:rPr lang="en-IN" b="1" dirty="0"/>
              <a:t> reactions)</a:t>
            </a:r>
          </a:p>
          <a:p>
            <a:pPr marL="400050" lvl="1" indent="0">
              <a:buNone/>
            </a:pPr>
            <a:r>
              <a:rPr lang="en-IN" dirty="0"/>
              <a:t>1. Toxic – antimetabolites</a:t>
            </a:r>
          </a:p>
          <a:p>
            <a:pPr marL="400050" lvl="1" indent="0">
              <a:buNone/>
            </a:pPr>
            <a:r>
              <a:rPr lang="en-IN" dirty="0"/>
              <a:t>2. Allergic – barbiturates, antibiotics and certain</a:t>
            </a:r>
          </a:p>
          <a:p>
            <a:pPr marL="400050" lvl="1" indent="0">
              <a:buNone/>
            </a:pPr>
            <a:r>
              <a:rPr lang="en-IN" dirty="0" smtClean="0"/>
              <a:t>	dental </a:t>
            </a:r>
            <a:r>
              <a:rPr lang="en-IN" dirty="0"/>
              <a:t>materials </a:t>
            </a:r>
          </a:p>
          <a:p>
            <a:pPr marL="0" indent="0">
              <a:buNone/>
            </a:pPr>
            <a:r>
              <a:rPr lang="en-US" b="1" dirty="0" smtClean="0"/>
              <a:t>-Others </a:t>
            </a:r>
            <a:r>
              <a:rPr lang="en-US" b="1" dirty="0"/>
              <a:t>(conditions which mimic </a:t>
            </a:r>
            <a:r>
              <a:rPr lang="en-US" b="1" dirty="0" err="1"/>
              <a:t>desquamative</a:t>
            </a:r>
            <a:r>
              <a:rPr lang="en-US" b="1" dirty="0"/>
              <a:t> gingivitis)</a:t>
            </a:r>
          </a:p>
          <a:p>
            <a:pPr marL="400050" lvl="1" indent="0">
              <a:buNone/>
            </a:pPr>
            <a:r>
              <a:rPr lang="en-IN" dirty="0"/>
              <a:t>1. </a:t>
            </a:r>
            <a:r>
              <a:rPr lang="en-IN" dirty="0" err="1"/>
              <a:t>Crohn’s</a:t>
            </a:r>
            <a:r>
              <a:rPr lang="en-IN" dirty="0"/>
              <a:t> disease</a:t>
            </a:r>
          </a:p>
          <a:p>
            <a:pPr marL="400050" lvl="1" indent="0">
              <a:buNone/>
            </a:pPr>
            <a:r>
              <a:rPr lang="en-IN" dirty="0"/>
              <a:t>2. Chronic ulcerative stomatitis</a:t>
            </a:r>
          </a:p>
          <a:p>
            <a:pPr marL="400050" lvl="1" indent="0">
              <a:buNone/>
            </a:pPr>
            <a:r>
              <a:rPr lang="en-IN" dirty="0"/>
              <a:t>3. Plasma cell gingivitis </a:t>
            </a:r>
          </a:p>
          <a:p>
            <a:pPr marL="400050" lvl="1" indent="0">
              <a:buNone/>
            </a:pPr>
            <a:r>
              <a:rPr lang="de-DE" dirty="0"/>
              <a:t>4. Graft versus host disease</a:t>
            </a:r>
          </a:p>
          <a:p>
            <a:pPr marL="400050" lvl="1" indent="0">
              <a:buNone/>
            </a:pPr>
            <a:r>
              <a:rPr lang="en-IN" dirty="0"/>
              <a:t>5. Factitious lesions</a:t>
            </a:r>
          </a:p>
          <a:p>
            <a:pPr marL="400050" lvl="1" indent="0">
              <a:buNone/>
            </a:pPr>
            <a:r>
              <a:rPr lang="en-IN" dirty="0"/>
              <a:t>6. Kindler syndrome</a:t>
            </a:r>
          </a:p>
          <a:p>
            <a:pPr marL="400050" lvl="1" indent="0">
              <a:buNone/>
            </a:pPr>
            <a:r>
              <a:rPr lang="en-IN" dirty="0"/>
              <a:t>7. Wegener’s </a:t>
            </a:r>
            <a:r>
              <a:rPr lang="en-IN" dirty="0" err="1"/>
              <a:t>granulomatosis</a:t>
            </a:r>
            <a:endParaRPr lang="en-IN" dirty="0"/>
          </a:p>
          <a:p>
            <a:pPr marL="400050" lvl="1" indent="0">
              <a:buNone/>
            </a:pPr>
            <a:r>
              <a:rPr lang="en-IN" dirty="0"/>
              <a:t>8. Foreign body gingivitis.</a:t>
            </a:r>
            <a:endParaRPr lang="en-IN" b="1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24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93768" cy="425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838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8225"/>
            <a:ext cx="8153400" cy="478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629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33463"/>
            <a:ext cx="7858125" cy="479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55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833438"/>
            <a:ext cx="7515225" cy="519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795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lgerian" pitchFamily="82" charset="0"/>
              </a:rPr>
              <a:t>Clinical </a:t>
            </a:r>
            <a:r>
              <a:rPr lang="en-US" sz="3600" b="1" dirty="0" smtClean="0">
                <a:latin typeface="Algerian" pitchFamily="82" charset="0"/>
              </a:rPr>
              <a:t>features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b="1" dirty="0"/>
              <a:t>“Macule” </a:t>
            </a:r>
            <a:r>
              <a:rPr lang="en-US" sz="2800" dirty="0"/>
              <a:t>is a circumscribed flat area less than 1 cm </a:t>
            </a:r>
            <a:r>
              <a:rPr lang="en-US" sz="2800" dirty="0" smtClean="0"/>
              <a:t>of discoloration </a:t>
            </a:r>
            <a:r>
              <a:rPr lang="en-US" sz="2800" dirty="0"/>
              <a:t>without elevation or depression of </a:t>
            </a:r>
            <a:r>
              <a:rPr lang="en-US" sz="2800" dirty="0" smtClean="0"/>
              <a:t>relative </a:t>
            </a:r>
            <a:r>
              <a:rPr lang="en-IN" sz="2800" dirty="0" smtClean="0"/>
              <a:t>surface</a:t>
            </a:r>
            <a:r>
              <a:rPr lang="en-IN" sz="2800" dirty="0"/>
              <a:t>. </a:t>
            </a:r>
            <a:endParaRPr lang="en-IN" sz="2800" dirty="0" smtClean="0"/>
          </a:p>
          <a:p>
            <a:pPr lvl="1" algn="just">
              <a:lnSpc>
                <a:spcPct val="150000"/>
              </a:lnSpc>
            </a:pPr>
            <a:r>
              <a:rPr lang="en-IN" sz="2400" dirty="0" smtClean="0"/>
              <a:t>E.g</a:t>
            </a:r>
            <a:r>
              <a:rPr lang="en-IN" sz="2400" dirty="0"/>
              <a:t>., Erythema </a:t>
            </a:r>
            <a:r>
              <a:rPr lang="en-IN" sz="2400" dirty="0" err="1"/>
              <a:t>multiforme</a:t>
            </a:r>
            <a:r>
              <a:rPr lang="en-IN" sz="2400" dirty="0"/>
              <a:t>, </a:t>
            </a:r>
            <a:r>
              <a:rPr lang="en-IN" sz="2400" dirty="0" err="1"/>
              <a:t>hemangiomas</a:t>
            </a:r>
            <a:r>
              <a:rPr lang="en-IN" sz="2400" dirty="0"/>
              <a:t>, </a:t>
            </a:r>
            <a:r>
              <a:rPr lang="en-IN" sz="2400" dirty="0" err="1" smtClean="0"/>
              <a:t>Koplik</a:t>
            </a:r>
            <a:r>
              <a:rPr lang="en-IN" sz="2400" dirty="0" smtClean="0"/>
              <a:t> spots</a:t>
            </a:r>
            <a:endParaRPr lang="en-IN" sz="2400" dirty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b="1" dirty="0"/>
              <a:t>“Papule” </a:t>
            </a:r>
            <a:r>
              <a:rPr lang="en-US" sz="2800" dirty="0"/>
              <a:t>is a circumscribed, elevated solid lesion less than </a:t>
            </a:r>
            <a:r>
              <a:rPr lang="en-US" sz="2800" dirty="0" smtClean="0"/>
              <a:t>1 </a:t>
            </a:r>
            <a:r>
              <a:rPr lang="en-IN" sz="2800" dirty="0" smtClean="0"/>
              <a:t>cm </a:t>
            </a:r>
            <a:r>
              <a:rPr lang="en-IN" sz="2800" dirty="0"/>
              <a:t>in diameter</a:t>
            </a:r>
            <a:r>
              <a:rPr lang="en-IN" sz="2800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IN" sz="2400" dirty="0" smtClean="0"/>
              <a:t>E.g</a:t>
            </a:r>
            <a:r>
              <a:rPr lang="en-IN" sz="2400" dirty="0"/>
              <a:t>., Papilloma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66040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b="1" dirty="0"/>
              <a:t>“Patch” </a:t>
            </a:r>
            <a:r>
              <a:rPr lang="en-US" sz="2800" dirty="0"/>
              <a:t>is a circumscribed flat area more than 1 cm.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E.g., </a:t>
            </a:r>
            <a:r>
              <a:rPr lang="en-IN" sz="2400" dirty="0" smtClean="0"/>
              <a:t>Secondary </a:t>
            </a:r>
            <a:r>
              <a:rPr lang="en-IN" sz="2400" dirty="0"/>
              <a:t>syphilitic mucosal patch.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b="1" dirty="0"/>
              <a:t>“Vesicle” </a:t>
            </a:r>
            <a:r>
              <a:rPr lang="en-US" sz="2800" dirty="0"/>
              <a:t>is a small superficial circumscribed </a:t>
            </a:r>
            <a:r>
              <a:rPr lang="en-US" sz="2800" dirty="0" smtClean="0"/>
              <a:t>elevated lesion </a:t>
            </a:r>
            <a:r>
              <a:rPr lang="en-US" sz="2800" dirty="0"/>
              <a:t>less than 0.5 cm that contains serous fluid.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E.g., </a:t>
            </a:r>
            <a:r>
              <a:rPr lang="en-IN" sz="2400" dirty="0" smtClean="0"/>
              <a:t>Herpetic </a:t>
            </a:r>
            <a:r>
              <a:rPr lang="en-IN" sz="2400" dirty="0"/>
              <a:t>gingivitis, Erythema </a:t>
            </a:r>
            <a:r>
              <a:rPr lang="en-IN" sz="2400" dirty="0" err="1" smtClean="0"/>
              <a:t>multiforme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“</a:t>
            </a:r>
            <a:r>
              <a:rPr lang="en-US" sz="2800" b="1" dirty="0"/>
              <a:t>Bulla” </a:t>
            </a:r>
            <a:r>
              <a:rPr lang="en-US" sz="2800" dirty="0"/>
              <a:t>is a bigger vesicle (&gt;0.5 cm)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30347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b="1" dirty="0"/>
              <a:t>“Nodule” </a:t>
            </a:r>
            <a:r>
              <a:rPr lang="en-US" sz="2800" dirty="0"/>
              <a:t>is a palpable, solid lesion greater than 1 cm </a:t>
            </a:r>
            <a:r>
              <a:rPr lang="en-US" sz="2800" dirty="0" smtClean="0"/>
              <a:t>in diameter </a:t>
            </a:r>
            <a:r>
              <a:rPr lang="en-US" sz="2800" dirty="0"/>
              <a:t>found in the skin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</a:t>
            </a:r>
            <a:r>
              <a:rPr lang="en-US" sz="2400" dirty="0" err="1" smtClean="0"/>
              <a:t>Xanthoma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b="1" dirty="0"/>
              <a:t>“Pustule” </a:t>
            </a:r>
            <a:r>
              <a:rPr lang="en-US" sz="2800" dirty="0"/>
              <a:t>is an elevated, circumscribed lesion that </a:t>
            </a:r>
            <a:r>
              <a:rPr lang="en-US" sz="2800" dirty="0" smtClean="0"/>
              <a:t>contains </a:t>
            </a:r>
            <a:r>
              <a:rPr lang="en-IN" sz="2800" dirty="0" smtClean="0"/>
              <a:t>pus</a:t>
            </a:r>
            <a:r>
              <a:rPr lang="en-IN" sz="2800" dirty="0"/>
              <a:t>. </a:t>
            </a:r>
            <a:endParaRPr lang="en-IN" sz="2800" dirty="0" smtClean="0"/>
          </a:p>
          <a:p>
            <a:pPr lvl="1" algn="just">
              <a:lnSpc>
                <a:spcPct val="150000"/>
              </a:lnSpc>
            </a:pPr>
            <a:r>
              <a:rPr lang="en-IN" sz="2400" dirty="0" smtClean="0"/>
              <a:t>E.g</a:t>
            </a:r>
            <a:r>
              <a:rPr lang="en-IN" sz="2400" dirty="0"/>
              <a:t>., Anthrax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An </a:t>
            </a:r>
            <a:r>
              <a:rPr lang="en-US" sz="2800" b="1" dirty="0"/>
              <a:t>“Ulcer” </a:t>
            </a:r>
            <a:r>
              <a:rPr lang="en-US" sz="2800" dirty="0"/>
              <a:t>is a break in the continuity of the epithelium </a:t>
            </a:r>
            <a:r>
              <a:rPr lang="en-US" sz="2800" dirty="0" smtClean="0"/>
              <a:t>due </a:t>
            </a:r>
            <a:r>
              <a:rPr lang="en-IN" sz="2800" dirty="0" smtClean="0"/>
              <a:t>to </a:t>
            </a:r>
            <a:r>
              <a:rPr lang="en-IN" sz="2800" dirty="0"/>
              <a:t>molecular disintegration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0776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b="1" dirty="0"/>
              <a:t>“</a:t>
            </a:r>
            <a:r>
              <a:rPr lang="en-US" sz="2800" b="1" dirty="0" err="1"/>
              <a:t>Purpura</a:t>
            </a:r>
            <a:r>
              <a:rPr lang="en-US" sz="2800" b="1" dirty="0"/>
              <a:t>” </a:t>
            </a:r>
            <a:r>
              <a:rPr lang="en-US" sz="2800" dirty="0"/>
              <a:t>is a reddish to purple flat lesion caused by </a:t>
            </a:r>
            <a:r>
              <a:rPr lang="en-US" sz="2800" dirty="0" smtClean="0"/>
              <a:t>blood from </a:t>
            </a:r>
            <a:r>
              <a:rPr lang="en-US" sz="2800" dirty="0"/>
              <a:t>vesicles leaking into </a:t>
            </a:r>
            <a:r>
              <a:rPr lang="en-US" sz="2800" dirty="0" err="1"/>
              <a:t>submucosal</a:t>
            </a:r>
            <a:r>
              <a:rPr lang="en-US" sz="2800" dirty="0"/>
              <a:t> tissue. Does not </a:t>
            </a:r>
            <a:r>
              <a:rPr lang="en-US" sz="2800" dirty="0" smtClean="0"/>
              <a:t>blanch when </a:t>
            </a:r>
            <a:r>
              <a:rPr lang="en-US" sz="2800" dirty="0"/>
              <a:t>pressed.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Classified </a:t>
            </a:r>
            <a:r>
              <a:rPr lang="en-US" sz="2800" dirty="0"/>
              <a:t>as </a:t>
            </a:r>
            <a:r>
              <a:rPr lang="en-US" sz="2800" b="1" dirty="0" err="1"/>
              <a:t>petechiae</a:t>
            </a:r>
            <a:r>
              <a:rPr lang="en-US" sz="2800" b="1" dirty="0"/>
              <a:t> or </a:t>
            </a:r>
            <a:r>
              <a:rPr lang="en-US" sz="2800" b="1" dirty="0" smtClean="0"/>
              <a:t>ecchymosis </a:t>
            </a:r>
            <a:r>
              <a:rPr lang="en-IN" sz="2800" dirty="0" smtClean="0"/>
              <a:t>depending </a:t>
            </a:r>
            <a:r>
              <a:rPr lang="en-IN" sz="2800" dirty="0"/>
              <a:t>on the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60426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Nice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MICROSCOPIC</a:t>
                      </a:r>
                      <a:r>
                        <a:rPr lang="en-US" baseline="0" dirty="0" smtClean="0"/>
                        <a:t>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</a:rPr>
                        <a:t>DISEASES THAT CAN MANIFEST AS</a:t>
                      </a:r>
                      <a:br>
                        <a:rPr lang="en-US" sz="1800" b="0" dirty="0" smtClean="0">
                          <a:latin typeface="+mn-lt"/>
                        </a:rPr>
                      </a:br>
                      <a:r>
                        <a:rPr lang="en-IN" sz="1800" b="0" dirty="0" smtClean="0">
                          <a:latin typeface="+mn-lt"/>
                        </a:rPr>
                        <a:t>DESQUAMATIVE GINGIVITIS</a:t>
                      </a:r>
                      <a:endParaRPr lang="en-IN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Nikolsky’s</a:t>
            </a:r>
            <a:r>
              <a:rPr lang="en-US" sz="2800" b="1" dirty="0"/>
              <a:t> sign </a:t>
            </a:r>
            <a:r>
              <a:rPr lang="en-US" sz="2800" dirty="0"/>
              <a:t>refers to the ability to induce peeling of </a:t>
            </a:r>
            <a:r>
              <a:rPr lang="en-US" sz="2800" dirty="0" smtClean="0"/>
              <a:t>a bulla </a:t>
            </a:r>
            <a:r>
              <a:rPr lang="en-US" sz="2800" dirty="0"/>
              <a:t>as a consequence of applying lateral pressure to </a:t>
            </a:r>
            <a:r>
              <a:rPr lang="en-US" sz="2800" dirty="0" smtClean="0"/>
              <a:t>the border </a:t>
            </a:r>
            <a:r>
              <a:rPr lang="en-US" sz="2800" dirty="0"/>
              <a:t>of an intact bulla.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used to identify </a:t>
            </a:r>
            <a:r>
              <a:rPr lang="en-US" sz="2800" dirty="0" err="1"/>
              <a:t>suprabasal</a:t>
            </a:r>
            <a:r>
              <a:rPr lang="en-US" sz="2800" dirty="0"/>
              <a:t> </a:t>
            </a:r>
            <a:r>
              <a:rPr lang="en-US" sz="2800" dirty="0" smtClean="0"/>
              <a:t>or intraepithelial </a:t>
            </a:r>
            <a:r>
              <a:rPr lang="en-US" sz="2800" dirty="0"/>
              <a:t>splits in the lesion.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found in pemphigus.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60603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Auspitz’s</a:t>
            </a:r>
            <a:r>
              <a:rPr lang="en-US" sz="2800" b="1" dirty="0"/>
              <a:t> sign </a:t>
            </a:r>
            <a:r>
              <a:rPr lang="en-US" sz="2800" dirty="0"/>
              <a:t>is the appearance of punctate bleeding </a:t>
            </a:r>
            <a:r>
              <a:rPr lang="en-US" sz="2800" dirty="0" smtClean="0"/>
              <a:t>spots when </a:t>
            </a:r>
            <a:r>
              <a:rPr lang="en-US" sz="2800" dirty="0"/>
              <a:t>a psoriasis lesion is scrapped off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Tzanck</a:t>
            </a:r>
            <a:r>
              <a:rPr lang="en-US" sz="2800" b="1" dirty="0" smtClean="0"/>
              <a:t> </a:t>
            </a:r>
            <a:r>
              <a:rPr lang="en-US" sz="2800" b="1" dirty="0"/>
              <a:t>cells: </a:t>
            </a:r>
            <a:r>
              <a:rPr lang="en-US" sz="2800" dirty="0"/>
              <a:t>a degenerated cell from the </a:t>
            </a:r>
            <a:r>
              <a:rPr lang="en-US" sz="2800" dirty="0" smtClean="0"/>
              <a:t>epithelium disconnected </a:t>
            </a:r>
            <a:r>
              <a:rPr lang="en-US" sz="2800" dirty="0"/>
              <a:t>from adjacent cells caused by </a:t>
            </a:r>
            <a:r>
              <a:rPr lang="en-US" sz="2800" dirty="0" err="1"/>
              <a:t>acantholysis</a:t>
            </a:r>
            <a:r>
              <a:rPr lang="en-US" sz="2800" dirty="0"/>
              <a:t> </a:t>
            </a:r>
            <a:r>
              <a:rPr lang="en-US" sz="2800" dirty="0" smtClean="0"/>
              <a:t>seen </a:t>
            </a:r>
            <a:r>
              <a:rPr lang="en-IN" sz="2800" dirty="0" smtClean="0"/>
              <a:t>in </a:t>
            </a:r>
            <a:r>
              <a:rPr lang="en-IN" sz="2800" dirty="0"/>
              <a:t>pemphigus.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7725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Acantholysis</a:t>
            </a:r>
            <a:r>
              <a:rPr lang="en-US" sz="2800" b="1" dirty="0"/>
              <a:t> </a:t>
            </a:r>
            <a:r>
              <a:rPr lang="en-US" sz="2800" dirty="0"/>
              <a:t>is the loss of intercellular connection such </a:t>
            </a:r>
            <a:r>
              <a:rPr lang="en-US" sz="2800" dirty="0" smtClean="0"/>
              <a:t>as desmosomes </a:t>
            </a:r>
            <a:r>
              <a:rPr lang="en-US" sz="2800" dirty="0"/>
              <a:t>resulting in loss of cohesion </a:t>
            </a:r>
            <a:r>
              <a:rPr lang="en-US" sz="2800" dirty="0" smtClean="0"/>
              <a:t>between </a:t>
            </a:r>
            <a:r>
              <a:rPr lang="en-US" sz="2800" dirty="0" err="1" smtClean="0"/>
              <a:t>kertinocytes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present in pemphigus vulgaris but absent </a:t>
            </a:r>
            <a:r>
              <a:rPr lang="en-US" sz="2800" dirty="0" smtClean="0"/>
              <a:t>in </a:t>
            </a:r>
            <a:r>
              <a:rPr lang="en-IN" sz="2800" dirty="0" smtClean="0"/>
              <a:t>bullous </a:t>
            </a:r>
            <a:r>
              <a:rPr lang="en-IN" sz="2800" dirty="0" err="1"/>
              <a:t>pemphigoid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3653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lgerian" pitchFamily="82" charset="0"/>
              </a:rPr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1.5 </a:t>
            </a:r>
            <a:r>
              <a:rPr lang="en-US" sz="2800" dirty="0"/>
              <a:t>to 2.5 % </a:t>
            </a:r>
            <a:r>
              <a:rPr lang="en-US" sz="2800" dirty="0" smtClean="0"/>
              <a:t>of population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females </a:t>
            </a:r>
            <a:r>
              <a:rPr lang="en-US" sz="2800" dirty="0"/>
              <a:t>being more affected than males.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/>
              <a:t>most common </a:t>
            </a:r>
            <a:r>
              <a:rPr lang="en-US" sz="2800" dirty="0"/>
              <a:t>in the third or fourth decade of life but can be seen </a:t>
            </a:r>
            <a:r>
              <a:rPr lang="en-US" sz="2800" dirty="0" smtClean="0"/>
              <a:t>in younger </a:t>
            </a:r>
            <a:r>
              <a:rPr lang="en-US" sz="2800" dirty="0"/>
              <a:t>individuals.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Patients </a:t>
            </a:r>
            <a:r>
              <a:rPr lang="en-US" sz="2800" dirty="0"/>
              <a:t>may be asymptomatic; </a:t>
            </a:r>
            <a:r>
              <a:rPr lang="en-US" sz="2800" dirty="0" smtClean="0"/>
              <a:t>when symptomatic </a:t>
            </a:r>
            <a:r>
              <a:rPr lang="en-US" sz="2800" dirty="0"/>
              <a:t>their complaints range from burning sensation to </a:t>
            </a:r>
            <a:r>
              <a:rPr lang="en-US" sz="2800" dirty="0" smtClean="0"/>
              <a:t>severe pain.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3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Approximately 50% of the cases are confined to gingiva </a:t>
            </a:r>
            <a:r>
              <a:rPr lang="en-US" sz="2800" dirty="0" smtClean="0"/>
              <a:t>but other </a:t>
            </a:r>
            <a:r>
              <a:rPr lang="en-US" sz="2800" dirty="0"/>
              <a:t>intra oral and dermatological involvement may be found.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Lesions such as </a:t>
            </a:r>
            <a:r>
              <a:rPr lang="en-US" sz="2800" b="1" dirty="0"/>
              <a:t>pemphigus vulgaris have systemic impact</a:t>
            </a:r>
            <a:r>
              <a:rPr lang="en-US" sz="2800" dirty="0"/>
              <a:t> </a:t>
            </a:r>
            <a:r>
              <a:rPr lang="en-US" sz="2800" dirty="0" smtClean="0"/>
              <a:t>which transcends </a:t>
            </a:r>
            <a:r>
              <a:rPr lang="en-US" sz="2800" dirty="0"/>
              <a:t>the boundaries of the oral cavity and results in </a:t>
            </a:r>
            <a:r>
              <a:rPr lang="en-US" sz="2800" dirty="0" smtClean="0"/>
              <a:t>significant </a:t>
            </a:r>
            <a:r>
              <a:rPr lang="en-IN" sz="2800" dirty="0" smtClean="0"/>
              <a:t>morbidity </a:t>
            </a:r>
            <a:r>
              <a:rPr lang="en-IN" sz="2800" dirty="0"/>
              <a:t>and even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709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Glickman and </a:t>
            </a:r>
            <a:r>
              <a:rPr lang="en-US" sz="2800" dirty="0" err="1"/>
              <a:t>Smulow</a:t>
            </a:r>
            <a:r>
              <a:rPr lang="en-US" sz="2800" dirty="0"/>
              <a:t> have described three forms of </a:t>
            </a:r>
            <a:r>
              <a:rPr lang="en-US" sz="2800" dirty="0" err="1" smtClean="0"/>
              <a:t>Desquamative</a:t>
            </a:r>
            <a:r>
              <a:rPr lang="en-US" sz="2800" dirty="0" smtClean="0"/>
              <a:t> gingivitis </a:t>
            </a:r>
            <a:r>
              <a:rPr lang="en-US" sz="2800" dirty="0"/>
              <a:t>viz. </a:t>
            </a:r>
            <a:endParaRPr lang="en-US" sz="28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mild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moderate</a:t>
            </a:r>
            <a:r>
              <a:rPr lang="en-US" sz="2400" dirty="0"/>
              <a:t>, and </a:t>
            </a:r>
            <a:endParaRPr lang="en-US" sz="2400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severe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937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Mild form </a:t>
            </a:r>
            <a:endParaRPr lang="en-IN" b="1" dirty="0" smtClean="0"/>
          </a:p>
          <a:p>
            <a:pPr marL="400050" lvl="1" indent="0">
              <a:buNone/>
            </a:pPr>
            <a:r>
              <a:rPr lang="en-IN" dirty="0" smtClean="0"/>
              <a:t>1</a:t>
            </a:r>
            <a:r>
              <a:rPr lang="en-IN" dirty="0"/>
              <a:t>. Diffuse erythema</a:t>
            </a:r>
          </a:p>
          <a:p>
            <a:pPr marL="400050" lvl="1" indent="0">
              <a:buNone/>
            </a:pPr>
            <a:r>
              <a:rPr lang="en-US" dirty="0"/>
              <a:t>2. Condition is usually painless</a:t>
            </a:r>
          </a:p>
          <a:p>
            <a:pPr marL="400050" lvl="1" indent="0">
              <a:buNone/>
            </a:pPr>
            <a:r>
              <a:rPr lang="en-US" dirty="0"/>
              <a:t>3. Some blanching may be seen</a:t>
            </a:r>
          </a:p>
          <a:p>
            <a:pPr marL="400050" lvl="1" indent="0">
              <a:buNone/>
            </a:pPr>
            <a:r>
              <a:rPr lang="en-US" dirty="0"/>
              <a:t>4. Patients may complain of intolerance to hot </a:t>
            </a:r>
            <a:r>
              <a:rPr lang="en-US" dirty="0" smtClean="0"/>
              <a:t>and 	</a:t>
            </a:r>
            <a:r>
              <a:rPr lang="en-IN" dirty="0" smtClean="0"/>
              <a:t>spicy </a:t>
            </a:r>
            <a:r>
              <a:rPr lang="en-IN" dirty="0"/>
              <a:t>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57263"/>
            <a:ext cx="7610475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743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Moderate </a:t>
            </a:r>
            <a:r>
              <a:rPr lang="en-IN" b="1" dirty="0" smtClean="0"/>
              <a:t>form</a:t>
            </a:r>
            <a:endParaRPr lang="en-IN" b="1" dirty="0"/>
          </a:p>
          <a:p>
            <a:pPr marL="400050" lvl="1" indent="0">
              <a:buNone/>
            </a:pPr>
            <a:r>
              <a:rPr lang="en-US" dirty="0"/>
              <a:t>1. Patchy distribution of bright red and gray areas</a:t>
            </a:r>
          </a:p>
          <a:p>
            <a:pPr marL="400050" lvl="1" indent="0">
              <a:buNone/>
            </a:pPr>
            <a:r>
              <a:rPr lang="en-US" dirty="0"/>
              <a:t>2. Smooth, shiny, soft gingiva</a:t>
            </a:r>
          </a:p>
          <a:p>
            <a:pPr marL="400050" lvl="1" indent="0">
              <a:buNone/>
            </a:pPr>
            <a:r>
              <a:rPr lang="en-US" dirty="0"/>
              <a:t>3. Burning sensation, sensitivity to temperature</a:t>
            </a:r>
          </a:p>
          <a:p>
            <a:pPr marL="400050" lvl="1" indent="0">
              <a:buNone/>
            </a:pPr>
            <a:r>
              <a:rPr lang="en-US" dirty="0"/>
              <a:t>4. Inhalation of air may be painful</a:t>
            </a:r>
          </a:p>
          <a:p>
            <a:pPr marL="400050" lvl="1" indent="0">
              <a:buNone/>
            </a:pPr>
            <a:r>
              <a:rPr lang="en-US" dirty="0"/>
              <a:t>5. Massaging the gingiva results in peeling of the</a:t>
            </a:r>
          </a:p>
          <a:p>
            <a:pPr marL="400050" lvl="1" indent="0">
              <a:buNone/>
            </a:pPr>
            <a:r>
              <a:rPr lang="en-US" dirty="0" smtClean="0"/>
              <a:t>	epithelium </a:t>
            </a:r>
            <a:r>
              <a:rPr lang="en-US" dirty="0"/>
              <a:t>with bleeding on brushing</a:t>
            </a:r>
          </a:p>
          <a:p>
            <a:pPr marL="400050" lvl="1" indent="0">
              <a:buNone/>
            </a:pPr>
            <a:r>
              <a:rPr lang="en-US" dirty="0"/>
              <a:t>6. Intolerance to spicy foods, citrus fruits and drinks</a:t>
            </a:r>
          </a:p>
          <a:p>
            <a:pPr marL="400050" lvl="1" indent="0">
              <a:buNone/>
            </a:pPr>
            <a:r>
              <a:rPr lang="en-US" dirty="0"/>
              <a:t>7. Brushing is highly discomforting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98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8713"/>
            <a:ext cx="7210425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40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CONTENT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 fontScale="77500" lnSpcReduction="20000"/>
          </a:bodyPr>
          <a:lstStyle/>
          <a:p>
            <a:pPr algn="ctr" fontAlgn="t">
              <a:buNone/>
            </a:pP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PART-I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DEFINITION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HISTORY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CLASSIFICATION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CLINICAL FEATURES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MANAGEMENT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CLINICAL EXAMINATION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MICROSCOPIC EXAMINATION</a:t>
            </a:r>
          </a:p>
          <a:p>
            <a:pPr algn="ctr" fontAlgn="t">
              <a:buNone/>
            </a:pP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PART -I</a:t>
            </a:r>
            <a:r>
              <a:rPr lang="en-US" u="sng" dirty="0" smtClean="0">
                <a:latin typeface="AngsanaUPC" pitchFamily="18" charset="-34"/>
                <a:cs typeface="AngsanaUPC" pitchFamily="18" charset="-34"/>
              </a:rPr>
              <a:t>I</a:t>
            </a:r>
            <a:endParaRPr lang="en-IN" u="sng" dirty="0" smtClean="0">
              <a:latin typeface="AngsanaUPC" pitchFamily="18" charset="-34"/>
              <a:cs typeface="AngsanaUPC" pitchFamily="18" charset="-34"/>
            </a:endParaRP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DISEASES THAT CAN MANIFEST AS</a:t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en-IN" dirty="0" smtClean="0">
                <a:latin typeface="AngsanaUPC" pitchFamily="18" charset="-34"/>
                <a:cs typeface="AngsanaUPC" pitchFamily="18" charset="-34"/>
              </a:rPr>
              <a:t>DESQUAMATIVE GINGIVITIS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SUMMARY</a:t>
            </a:r>
          </a:p>
          <a:p>
            <a:pPr fontAlgn="t"/>
            <a:r>
              <a:rPr lang="en-US" dirty="0" smtClean="0">
                <a:latin typeface="AngsanaUPC" pitchFamily="18" charset="-34"/>
                <a:cs typeface="AngsanaUPC" pitchFamily="18" charset="-34"/>
              </a:rPr>
              <a:t>REFERENCE</a:t>
            </a:r>
            <a:endParaRPr lang="en-IN" dirty="0" smtClean="0">
              <a:latin typeface="AngsanaUPC" pitchFamily="18" charset="-34"/>
              <a:cs typeface="AngsanaUPC" pitchFamily="18" charset="-34"/>
            </a:endParaRPr>
          </a:p>
          <a:p>
            <a:endParaRPr lang="en-IN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b="1" dirty="0"/>
              <a:t>Severe form </a:t>
            </a:r>
          </a:p>
          <a:p>
            <a:pPr marL="400050" lvl="1" indent="0" algn="just">
              <a:buNone/>
            </a:pPr>
            <a:r>
              <a:rPr lang="en-US" dirty="0"/>
              <a:t>1. Wide areas of the oral cavity involved</a:t>
            </a:r>
          </a:p>
          <a:p>
            <a:pPr marL="400050" lvl="1" indent="0" algn="just">
              <a:buNone/>
            </a:pPr>
            <a:r>
              <a:rPr lang="en-US" dirty="0"/>
              <a:t>2. Surface epithelium appears shredded</a:t>
            </a:r>
          </a:p>
          <a:p>
            <a:pPr marL="400050" lvl="1" indent="0" algn="just">
              <a:buNone/>
            </a:pPr>
            <a:r>
              <a:rPr lang="en-US" dirty="0"/>
              <a:t>3. Blowing of air causes a bubble in gingival</a:t>
            </a:r>
          </a:p>
          <a:p>
            <a:pPr marL="400050" lvl="1" indent="0" algn="just">
              <a:buNone/>
            </a:pPr>
            <a:r>
              <a:rPr lang="en-IN" dirty="0" smtClean="0"/>
              <a:t>	epithelium</a:t>
            </a:r>
            <a:endParaRPr lang="en-IN" dirty="0"/>
          </a:p>
          <a:p>
            <a:pPr marL="400050" lvl="1" indent="0" algn="just">
              <a:buNone/>
            </a:pPr>
            <a:r>
              <a:rPr lang="en-IN" dirty="0"/>
              <a:t>4. Very painful</a:t>
            </a:r>
          </a:p>
          <a:p>
            <a:pPr marL="400050" lvl="1" indent="0" algn="just">
              <a:buNone/>
            </a:pPr>
            <a:r>
              <a:rPr lang="en-IN" dirty="0"/>
              <a:t>5. Constant dry, burning sensation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38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14450"/>
            <a:ext cx="73533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Management</a:t>
            </a:r>
            <a:endParaRPr lang="en-IN" sz="3600" dirty="0">
              <a:latin typeface="Algerian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7831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593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lgerian" pitchFamily="82" charset="0"/>
              </a:rPr>
              <a:t>Clinical </a:t>
            </a:r>
            <a:r>
              <a:rPr lang="en-IN" sz="3200" b="1" dirty="0" smtClean="0">
                <a:latin typeface="Algerian" pitchFamily="82" charset="0"/>
              </a:rPr>
              <a:t>history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symptoms associated with </a:t>
            </a:r>
            <a:r>
              <a:rPr lang="en-US" sz="2800" dirty="0"/>
              <a:t>this condition as well as its historical aspects (i.e., when </a:t>
            </a:r>
            <a:r>
              <a:rPr lang="en-US" sz="2800" dirty="0" smtClean="0"/>
              <a:t>the lesion </a:t>
            </a:r>
            <a:r>
              <a:rPr lang="en-US" sz="2800" dirty="0"/>
              <a:t>started, whether it has worsened, if there is a habit </a:t>
            </a:r>
            <a:r>
              <a:rPr lang="en-US" sz="2800" dirty="0" smtClean="0"/>
              <a:t>that exacerbates </a:t>
            </a:r>
            <a:r>
              <a:rPr lang="en-US" sz="2800" dirty="0"/>
              <a:t>the condition) </a:t>
            </a:r>
            <a:r>
              <a:rPr lang="en-US" sz="2800" dirty="0" smtClean="0"/>
              <a:t>previous </a:t>
            </a:r>
            <a:r>
              <a:rPr lang="en-US" sz="2800" dirty="0"/>
              <a:t>therapy to alleviate </a:t>
            </a:r>
            <a:r>
              <a:rPr lang="en-US" sz="2800" dirty="0" smtClean="0"/>
              <a:t>the condition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181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Clinical </a:t>
            </a:r>
            <a:r>
              <a:rPr lang="en-IN" sz="3600" b="1" dirty="0" smtClean="0">
                <a:latin typeface="Algerian" pitchFamily="82" charset="0"/>
              </a:rPr>
              <a:t>examination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Recognition </a:t>
            </a:r>
            <a:r>
              <a:rPr lang="en-US" sz="2800" dirty="0"/>
              <a:t>of the pattern of distribution of the lesions (i.e., focal </a:t>
            </a:r>
            <a:r>
              <a:rPr lang="en-US" sz="2800" dirty="0" smtClean="0"/>
              <a:t>or multifocal</a:t>
            </a:r>
            <a:r>
              <a:rPr lang="en-US" sz="2800" dirty="0"/>
              <a:t>, with or without confinement </a:t>
            </a:r>
            <a:r>
              <a:rPr lang="en-US" sz="2800" dirty="0" smtClean="0"/>
              <a:t>to </a:t>
            </a:r>
            <a:r>
              <a:rPr lang="en-US" sz="2800" dirty="0"/>
              <a:t>the gingival tissues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With a </a:t>
            </a:r>
            <a:r>
              <a:rPr lang="en-US" sz="2800" dirty="0" err="1"/>
              <a:t>pledget</a:t>
            </a:r>
            <a:r>
              <a:rPr lang="en-US" sz="2800" dirty="0"/>
              <a:t> of wet cotton roll the </a:t>
            </a:r>
            <a:r>
              <a:rPr lang="en-US" sz="2800" dirty="0" smtClean="0"/>
              <a:t>lesions may </a:t>
            </a:r>
            <a:r>
              <a:rPr lang="en-US" sz="2800" dirty="0"/>
              <a:t>be gently scrapped to see any peeling of the surface epithelium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826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handle of a mouth mirror or periodontal probe may gently be pressed on the lesion to observe any tissue blanching. Examination of the skin and eyes may reveal features leading to </a:t>
            </a:r>
            <a:r>
              <a:rPr lang="en-US" sz="2800" dirty="0" smtClean="0"/>
              <a:t>diagnosis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2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Biopsy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An incisional </a:t>
            </a:r>
            <a:r>
              <a:rPr lang="en-US" sz="2800" dirty="0"/>
              <a:t>biopsy is the best </a:t>
            </a:r>
            <a:r>
              <a:rPr lang="en-US" sz="2800" dirty="0" smtClean="0"/>
              <a:t>alternative</a:t>
            </a:r>
            <a:r>
              <a:rPr lang="en-IN" sz="2800" dirty="0"/>
              <a:t>to </a:t>
            </a:r>
            <a:r>
              <a:rPr lang="en-IN" sz="2800" dirty="0" smtClean="0"/>
              <a:t>begin </a:t>
            </a:r>
            <a:r>
              <a:rPr lang="en-US" sz="2800" dirty="0" smtClean="0"/>
              <a:t>the </a:t>
            </a:r>
            <a:r>
              <a:rPr lang="en-US" sz="2800" dirty="0"/>
              <a:t>microscopic and immunologic evaluation.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Selection of </a:t>
            </a:r>
            <a:r>
              <a:rPr lang="en-US" sz="2800" dirty="0"/>
              <a:t>the biopsy </a:t>
            </a:r>
            <a:r>
              <a:rPr lang="en-US" sz="2800" dirty="0" smtClean="0"/>
              <a:t>site…..A </a:t>
            </a:r>
            <a:r>
              <a:rPr lang="en-US" sz="2800" dirty="0" err="1" smtClean="0"/>
              <a:t>perilesional</a:t>
            </a:r>
            <a:r>
              <a:rPr lang="en-US" sz="2800" dirty="0" smtClean="0"/>
              <a:t> incisional </a:t>
            </a:r>
            <a:r>
              <a:rPr lang="en-US" sz="2800" dirty="0"/>
              <a:t>biopsy should avoid areas of ulceration, because </a:t>
            </a:r>
            <a:r>
              <a:rPr lang="en-US" sz="2800" dirty="0" smtClean="0"/>
              <a:t>necrosis and </a:t>
            </a:r>
            <a:r>
              <a:rPr lang="en-US" sz="2800" dirty="0"/>
              <a:t>epithelial denudation severely hamper the diagnostic process.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717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Biopsy is </a:t>
            </a:r>
            <a:r>
              <a:rPr lang="en-US" sz="2800" dirty="0"/>
              <a:t>done best after initial scaling and debridement so </a:t>
            </a:r>
            <a:r>
              <a:rPr lang="en-US" sz="2800" dirty="0" smtClean="0"/>
              <a:t>that plaque </a:t>
            </a:r>
            <a:r>
              <a:rPr lang="en-US" sz="2800" dirty="0"/>
              <a:t>associated marginal gingivitis does not confuse the picture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898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After the tissue is excised from the oral cavity, the specimen can </a:t>
            </a:r>
            <a:r>
              <a:rPr lang="en-US" sz="2800" dirty="0" smtClean="0"/>
              <a:t>be bisected </a:t>
            </a:r>
            <a:r>
              <a:rPr lang="en-US" sz="2800" dirty="0"/>
              <a:t>and then submitted for microscopic examination. </a:t>
            </a:r>
            <a:endParaRPr lang="en-US" sz="2800" dirty="0" smtClean="0"/>
          </a:p>
          <a:p>
            <a:pPr algn="just"/>
            <a:r>
              <a:rPr lang="en-US" sz="2800" dirty="0" smtClean="0"/>
              <a:t>Buffered</a:t>
            </a:r>
            <a:r>
              <a:rPr lang="en-US" sz="2800" dirty="0"/>
              <a:t> </a:t>
            </a:r>
            <a:r>
              <a:rPr lang="en-US" sz="2800" dirty="0" smtClean="0"/>
              <a:t>formalin </a:t>
            </a:r>
            <a:r>
              <a:rPr lang="en-US" sz="2800" dirty="0"/>
              <a:t>(10%) should be used to fix the tissue for </a:t>
            </a:r>
            <a:r>
              <a:rPr lang="en-US" sz="2800" dirty="0" smtClean="0"/>
              <a:t>conventional </a:t>
            </a:r>
            <a:r>
              <a:rPr lang="en-IN" sz="2800" dirty="0" err="1" smtClean="0"/>
              <a:t>hematoxylin</a:t>
            </a:r>
            <a:r>
              <a:rPr lang="en-IN" sz="2800" dirty="0" smtClean="0"/>
              <a:t>-eosin </a:t>
            </a:r>
            <a:r>
              <a:rPr lang="en-IN" sz="2800" dirty="0"/>
              <a:t>(H&amp;E) evaluation. </a:t>
            </a:r>
            <a:endParaRPr lang="en-IN" sz="2800" dirty="0" smtClean="0"/>
          </a:p>
          <a:p>
            <a:pPr algn="just"/>
            <a:r>
              <a:rPr lang="en-IN" sz="2800" dirty="0" smtClean="0"/>
              <a:t>Michel’s </a:t>
            </a:r>
            <a:r>
              <a:rPr lang="en-IN" sz="2800" dirty="0"/>
              <a:t>buffer (</a:t>
            </a:r>
            <a:r>
              <a:rPr lang="en-IN" sz="2800" dirty="0" smtClean="0"/>
              <a:t>ammonium </a:t>
            </a:r>
            <a:r>
              <a:rPr lang="en-US" sz="2800" dirty="0" smtClean="0"/>
              <a:t>sulfate </a:t>
            </a:r>
            <a:r>
              <a:rPr lang="en-US" sz="2800" dirty="0"/>
              <a:t>buffer, pH 7.0) is used as transport solution </a:t>
            </a:r>
            <a:r>
              <a:rPr lang="en-US" sz="2800" dirty="0" smtClean="0"/>
              <a:t>for </a:t>
            </a:r>
            <a:r>
              <a:rPr lang="en-IN" sz="2800" dirty="0" smtClean="0"/>
              <a:t>immunofluorescence </a:t>
            </a:r>
            <a:r>
              <a:rPr lang="en-IN" sz="2800" dirty="0"/>
              <a:t>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58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In general, an incisional biopsy </a:t>
            </a:r>
            <a:r>
              <a:rPr lang="en-US" sz="2800" dirty="0" smtClean="0"/>
              <a:t>of uninvolved </a:t>
            </a:r>
            <a:r>
              <a:rPr lang="en-US" sz="2800" dirty="0"/>
              <a:t>(normal) mucosa will show the same </a:t>
            </a:r>
            <a:r>
              <a:rPr lang="en-US" sz="2800" dirty="0" err="1" smtClean="0"/>
              <a:t>immunofluorescent</a:t>
            </a:r>
            <a:r>
              <a:rPr lang="en-US" sz="2800" dirty="0" smtClean="0"/>
              <a:t> findings </a:t>
            </a:r>
            <a:r>
              <a:rPr lang="en-US" sz="2800" dirty="0"/>
              <a:t>as the biopsy of the </a:t>
            </a:r>
            <a:r>
              <a:rPr lang="en-US" sz="2800" dirty="0" err="1"/>
              <a:t>perilesional</a:t>
            </a:r>
            <a:r>
              <a:rPr lang="en-US" sz="2800" dirty="0"/>
              <a:t> tissue.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</a:t>
            </a:r>
            <a:r>
              <a:rPr lang="en-US" sz="2800" dirty="0"/>
              <a:t>, there </a:t>
            </a:r>
            <a:r>
              <a:rPr lang="en-US" sz="2800" dirty="0" smtClean="0"/>
              <a:t>are </a:t>
            </a:r>
            <a:r>
              <a:rPr lang="en-US" sz="2800" b="1" dirty="0" smtClean="0"/>
              <a:t>notable </a:t>
            </a:r>
            <a:r>
              <a:rPr lang="en-US" sz="2800" b="1" dirty="0"/>
              <a:t>exceptions, such as lichen </a:t>
            </a:r>
            <a:r>
              <a:rPr lang="en-US" sz="2800" b="1" dirty="0" err="1"/>
              <a:t>planus</a:t>
            </a:r>
            <a:r>
              <a:rPr lang="en-US" sz="2800" b="1" dirty="0"/>
              <a:t> and chronic cutaneous </a:t>
            </a:r>
            <a:r>
              <a:rPr lang="en-US" sz="2800" b="1" dirty="0" smtClean="0"/>
              <a:t>lupus </a:t>
            </a:r>
            <a:r>
              <a:rPr lang="en-US" sz="2800" b="1" dirty="0" err="1" smtClean="0"/>
              <a:t>erythematosus</a:t>
            </a:r>
            <a:r>
              <a:rPr lang="en-US" sz="2800" dirty="0"/>
              <a:t>, in which only the </a:t>
            </a:r>
            <a:r>
              <a:rPr lang="en-US" sz="2800" dirty="0" err="1"/>
              <a:t>lesional</a:t>
            </a:r>
            <a:r>
              <a:rPr lang="en-US" sz="2800" dirty="0"/>
              <a:t> tissue will exhibit </a:t>
            </a:r>
            <a:r>
              <a:rPr lang="en-US" sz="2800" dirty="0" smtClean="0"/>
              <a:t>the </a:t>
            </a:r>
            <a:r>
              <a:rPr lang="en-IN" sz="2800" dirty="0" smtClean="0"/>
              <a:t>corresponding </a:t>
            </a:r>
            <a:r>
              <a:rPr lang="en-IN" sz="2800" dirty="0"/>
              <a:t>immunologic markers.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123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DEFINITION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Desquamative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gingivitis is defined as an unusual, unique, non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plaque associated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gingivitis characterized by intense diffuse erythema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desquamation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(peeling) of the surface epithelium. It is often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associated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ulceration of the marginal and attached gingiva.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specific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 entity but a clinical manifestation of a variety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I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64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lgerian" pitchFamily="82" charset="0"/>
              </a:rPr>
              <a:t>Microscopic </a:t>
            </a:r>
            <a:r>
              <a:rPr lang="en-IN" sz="3200" b="1" dirty="0" smtClean="0">
                <a:latin typeface="Algerian" pitchFamily="82" charset="0"/>
              </a:rPr>
              <a:t>examination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Sections </a:t>
            </a:r>
            <a:r>
              <a:rPr lang="en-US" sz="2800" dirty="0"/>
              <a:t>of approximately 5 </a:t>
            </a:r>
            <a:r>
              <a:rPr lang="en-US" sz="2800" dirty="0" err="1"/>
              <a:t>μm</a:t>
            </a:r>
            <a:r>
              <a:rPr lang="en-US" sz="2800" dirty="0"/>
              <a:t> of formalin-fixed, </a:t>
            </a:r>
            <a:r>
              <a:rPr lang="en-US" sz="2800" dirty="0" smtClean="0"/>
              <a:t>paraffin-embedded tissue </a:t>
            </a:r>
            <a:r>
              <a:rPr lang="en-US" sz="2800" dirty="0"/>
              <a:t>stained with conventional H&amp;E are obtained for </a:t>
            </a:r>
            <a:r>
              <a:rPr lang="en-US" sz="2800" dirty="0" smtClean="0"/>
              <a:t>light </a:t>
            </a:r>
            <a:r>
              <a:rPr lang="en-IN" sz="2800" dirty="0" smtClean="0"/>
              <a:t>microscopy </a:t>
            </a:r>
            <a:r>
              <a:rPr lang="en-IN" sz="2800" dirty="0"/>
              <a:t>examination.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311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Algerian" pitchFamily="82" charset="0"/>
              </a:rPr>
              <a:t>Immunofluorescence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For </a:t>
            </a:r>
            <a:r>
              <a:rPr lang="en-US" sz="2800" b="1" i="1" dirty="0"/>
              <a:t>direct </a:t>
            </a:r>
            <a:r>
              <a:rPr lang="en-US" sz="2800" b="1" dirty="0"/>
              <a:t>immunofluorescence</a:t>
            </a:r>
            <a:r>
              <a:rPr lang="en-US" sz="2800" dirty="0"/>
              <a:t>, unfixed frozen sections are </a:t>
            </a:r>
            <a:r>
              <a:rPr lang="en-US" sz="2800" dirty="0" smtClean="0"/>
              <a:t>incubated with </a:t>
            </a:r>
            <a:r>
              <a:rPr lang="en-US" sz="2800" dirty="0"/>
              <a:t>a variety of fluorescein-labeled, antihuman serum (i.e., </a:t>
            </a:r>
            <a:r>
              <a:rPr lang="en-US" sz="2800" dirty="0" smtClean="0"/>
              <a:t>anti-</a:t>
            </a:r>
            <a:r>
              <a:rPr lang="en-US" sz="2800" dirty="0" err="1" smtClean="0"/>
              <a:t>IgG</a:t>
            </a:r>
            <a:r>
              <a:rPr lang="en-US" sz="2800" dirty="0" smtClean="0"/>
              <a:t>, anti-IgA</a:t>
            </a:r>
            <a:r>
              <a:rPr lang="en-US" sz="2800" dirty="0"/>
              <a:t>, anti-</a:t>
            </a:r>
            <a:r>
              <a:rPr lang="en-US" sz="2800" dirty="0" err="1"/>
              <a:t>IgM</a:t>
            </a:r>
            <a:r>
              <a:rPr lang="en-US" sz="2800" dirty="0"/>
              <a:t>, </a:t>
            </a:r>
            <a:r>
              <a:rPr lang="en-US" sz="2800" dirty="0" err="1"/>
              <a:t>antifibrin</a:t>
            </a:r>
            <a:r>
              <a:rPr lang="en-US" sz="2800" dirty="0"/>
              <a:t>, and anti-C3).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68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With </a:t>
            </a:r>
            <a:r>
              <a:rPr lang="en-IN" sz="2800" b="1" i="1" dirty="0" smtClean="0"/>
              <a:t>indirect </a:t>
            </a:r>
            <a:r>
              <a:rPr lang="en-US" sz="2800" b="1" dirty="0" smtClean="0"/>
              <a:t>immunofluorescence</a:t>
            </a:r>
            <a:r>
              <a:rPr lang="en-US" sz="2800" dirty="0"/>
              <a:t>, unfixed frozen sections of oral or </a:t>
            </a:r>
            <a:r>
              <a:rPr lang="en-US" sz="2800" dirty="0" smtClean="0"/>
              <a:t>esophageal mucosa </a:t>
            </a:r>
            <a:r>
              <a:rPr lang="en-US" sz="2800" dirty="0"/>
              <a:t>from an animal such as a monkey are first incubated with </a:t>
            </a:r>
            <a:r>
              <a:rPr lang="en-US" sz="2800" dirty="0" smtClean="0"/>
              <a:t>the patient’s </a:t>
            </a:r>
            <a:r>
              <a:rPr lang="en-US" sz="2800" dirty="0"/>
              <a:t>serum to allow for the attachment of any serum antibodies </a:t>
            </a:r>
            <a:r>
              <a:rPr lang="en-US" sz="2800" dirty="0" smtClean="0"/>
              <a:t>to the </a:t>
            </a:r>
            <a:r>
              <a:rPr lang="en-US" sz="2800" dirty="0"/>
              <a:t>mucosal tissue.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tissue is then incubated with </a:t>
            </a:r>
            <a:r>
              <a:rPr lang="en-US" sz="2800" dirty="0" smtClean="0"/>
              <a:t>fluorescein labeled </a:t>
            </a:r>
            <a:r>
              <a:rPr lang="en-IN" sz="2800" dirty="0" smtClean="0"/>
              <a:t>antihuman </a:t>
            </a:r>
            <a:r>
              <a:rPr lang="en-IN" sz="2800" dirty="0"/>
              <a:t>serum.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2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Immunofluorescence tests are positive if </a:t>
            </a:r>
            <a:r>
              <a:rPr lang="en-US" sz="2800" dirty="0" smtClean="0"/>
              <a:t>a fluorescent </a:t>
            </a:r>
            <a:r>
              <a:rPr lang="en-US" sz="2800" dirty="0"/>
              <a:t>signal is observed in the epithelium, its </a:t>
            </a:r>
            <a:r>
              <a:rPr lang="en-US" sz="2800" dirty="0" smtClean="0"/>
              <a:t>associated basement </a:t>
            </a:r>
            <a:r>
              <a:rPr lang="en-US" sz="2800" dirty="0"/>
              <a:t>membrane, or the underlying connective </a:t>
            </a:r>
            <a:r>
              <a:rPr lang="en-US" sz="2800" dirty="0" smtClean="0"/>
              <a:t>tissue.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199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SUMMARY</a:t>
            </a:r>
            <a:endParaRPr lang="en-IN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572560" cy="4000528"/>
          </a:xfrm>
        </p:spPr>
        <p:txBody>
          <a:bodyPr>
            <a:noAutofit/>
          </a:bodyPr>
          <a:lstStyle/>
          <a:p>
            <a:pPr algn="just"/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Desquamative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gingivitis is not a specific disease entity but a manifestation of several disorders. Approximately 75% of the cases have dermatologic genesis. Intense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peeling of the surface epithelium of the surface epithelium involving marginal and attached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 main features. Symptoms vary from mild discomfort to severe burning sensation and pain. Lichen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planus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mucous membrane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pemphigoid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pemphigus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 most common conditions leading to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desquamative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gingivitis.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REFERENCE</a:t>
            </a:r>
            <a:endParaRPr lang="en-IN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u="sng" dirty="0" smtClean="0"/>
              <a:t/>
            </a:r>
            <a:br>
              <a:rPr lang="en-US" sz="6600" b="1" u="sng" dirty="0" smtClean="0"/>
            </a:br>
            <a:r>
              <a:rPr lang="en-US" sz="6600" b="1" u="sng" dirty="0" smtClean="0"/>
              <a:t/>
            </a:r>
            <a:br>
              <a:rPr lang="en-US" sz="6600" b="1" u="sng" dirty="0" smtClean="0"/>
            </a:br>
            <a:r>
              <a:rPr lang="en-US" sz="6600" b="1" u="sng" dirty="0" smtClean="0"/>
              <a:t/>
            </a:r>
            <a:br>
              <a:rPr lang="en-US" sz="6600" b="1" u="sng" dirty="0" smtClean="0"/>
            </a:br>
            <a:r>
              <a:rPr lang="en-US" sz="6600" b="1" u="sng" dirty="0" smtClean="0"/>
              <a:t/>
            </a:r>
            <a:br>
              <a:rPr lang="en-US" sz="6600" b="1" u="sng" dirty="0" smtClean="0"/>
            </a:br>
            <a:r>
              <a:rPr lang="en-US" sz="6600" b="1" u="sng" dirty="0" smtClean="0"/>
              <a:t/>
            </a:r>
            <a:br>
              <a:rPr lang="en-US" sz="6600" b="1" u="sng" dirty="0" smtClean="0"/>
            </a:br>
            <a:r>
              <a:rPr lang="en-US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THANK YOU</a:t>
            </a:r>
            <a:r>
              <a:rPr lang="e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IN" sz="66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HISTORY</a:t>
            </a:r>
            <a:endParaRPr lang="en-IN" dirty="0">
              <a:latin typeface="Algerian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9693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7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55005379"/>
              </p:ext>
            </p:extLst>
          </p:nvPr>
        </p:nvGraphicFramePr>
        <p:xfrm>
          <a:off x="457200" y="764704"/>
          <a:ext cx="85072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575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CLASSIFICATION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Based on the etiological considerations </a:t>
            </a:r>
            <a:r>
              <a:rPr lang="en-US" sz="2800" dirty="0" err="1" smtClean="0"/>
              <a:t>desquamative</a:t>
            </a:r>
            <a:r>
              <a:rPr lang="en-US" sz="2800" dirty="0" smtClean="0"/>
              <a:t> gingival lesions are classified as under: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2800" dirty="0" err="1" smtClean="0"/>
              <a:t>Dermatoses</a:t>
            </a:r>
            <a:endParaRPr lang="en-IN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IN" sz="2800" dirty="0" smtClean="0"/>
              <a:t>Endocrinal imbalance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2800" dirty="0" smtClean="0"/>
              <a:t>Chronic infections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2800" dirty="0" smtClean="0"/>
              <a:t>Idiopathic</a:t>
            </a:r>
          </a:p>
          <a:p>
            <a:pPr lvl="1"/>
            <a:r>
              <a:rPr lang="en-IN" sz="2400" dirty="0" smtClean="0"/>
              <a:t>Drug </a:t>
            </a:r>
            <a:r>
              <a:rPr lang="en-IN" sz="2400" dirty="0"/>
              <a:t>reactions (</a:t>
            </a:r>
            <a:r>
              <a:rPr lang="en-IN" sz="2400" dirty="0" err="1"/>
              <a:t>lichenoid</a:t>
            </a:r>
            <a:r>
              <a:rPr lang="en-IN" sz="2400" dirty="0"/>
              <a:t> reactions)</a:t>
            </a:r>
          </a:p>
          <a:p>
            <a:pPr lvl="1"/>
            <a:r>
              <a:rPr lang="en-US" sz="2400" dirty="0"/>
              <a:t>Others (conditions which mimic </a:t>
            </a:r>
            <a:r>
              <a:rPr lang="en-US" sz="2400" dirty="0" err="1"/>
              <a:t>desquamative</a:t>
            </a:r>
            <a:r>
              <a:rPr lang="en-US" sz="2400" dirty="0"/>
              <a:t> gingivitis)</a:t>
            </a:r>
            <a:endParaRPr lang="en-IN" sz="2400" dirty="0"/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786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I. </a:t>
            </a:r>
            <a:r>
              <a:rPr lang="en-IN" sz="3000" b="1" dirty="0" err="1" smtClean="0"/>
              <a:t>Dermatoses</a:t>
            </a:r>
            <a:endParaRPr lang="en-IN" sz="3000" b="1" dirty="0"/>
          </a:p>
          <a:p>
            <a:pPr marL="400050" lvl="1" indent="0" algn="just">
              <a:buNone/>
            </a:pPr>
            <a:r>
              <a:rPr lang="de-DE" dirty="0"/>
              <a:t>1. Lichen planus </a:t>
            </a:r>
          </a:p>
          <a:p>
            <a:pPr marL="400050" lvl="1" indent="0" algn="just">
              <a:buNone/>
            </a:pPr>
            <a:r>
              <a:rPr lang="en-US" dirty="0"/>
              <a:t>2. Benign mucous membrane </a:t>
            </a:r>
            <a:r>
              <a:rPr lang="en-US" dirty="0" err="1"/>
              <a:t>phemphigoid</a:t>
            </a:r>
            <a:endParaRPr lang="en-US" dirty="0"/>
          </a:p>
          <a:p>
            <a:pPr marL="400050" lvl="1" indent="0" algn="just">
              <a:buNone/>
            </a:pPr>
            <a:r>
              <a:rPr lang="en-IN" dirty="0" smtClean="0"/>
              <a:t>	(</a:t>
            </a:r>
            <a:r>
              <a:rPr lang="en-IN" dirty="0" err="1"/>
              <a:t>cicatricial</a:t>
            </a:r>
            <a:r>
              <a:rPr lang="en-IN" dirty="0"/>
              <a:t> </a:t>
            </a:r>
            <a:r>
              <a:rPr lang="en-IN" dirty="0" err="1"/>
              <a:t>phemphigoid</a:t>
            </a:r>
            <a:r>
              <a:rPr lang="en-IN" dirty="0"/>
              <a:t>)</a:t>
            </a:r>
          </a:p>
          <a:p>
            <a:pPr marL="400050" lvl="1" indent="0" algn="just">
              <a:buNone/>
            </a:pPr>
            <a:r>
              <a:rPr lang="en-IN" dirty="0"/>
              <a:t>3. Bullous </a:t>
            </a:r>
            <a:r>
              <a:rPr lang="en-IN" dirty="0" err="1"/>
              <a:t>phemphigoid</a:t>
            </a:r>
            <a:endParaRPr lang="en-IN" dirty="0"/>
          </a:p>
          <a:p>
            <a:pPr marL="400050" lvl="1" indent="0" algn="just">
              <a:buNone/>
            </a:pPr>
            <a:r>
              <a:rPr lang="en-IN" dirty="0"/>
              <a:t>4. Pemphigus vulgaris </a:t>
            </a:r>
          </a:p>
          <a:p>
            <a:pPr marL="400050" lvl="1" indent="0" algn="just">
              <a:buNone/>
            </a:pPr>
            <a:r>
              <a:rPr lang="en-IN" dirty="0"/>
              <a:t>5. Psoriasis</a:t>
            </a:r>
          </a:p>
          <a:p>
            <a:pPr marL="400050" lvl="1" indent="0" algn="just">
              <a:buNone/>
            </a:pPr>
            <a:r>
              <a:rPr lang="en-US" dirty="0"/>
              <a:t>6. Linear immunoglobulin A disease</a:t>
            </a:r>
          </a:p>
          <a:p>
            <a:pPr marL="400050" lvl="1" indent="0" algn="just">
              <a:buNone/>
            </a:pPr>
            <a:r>
              <a:rPr lang="en-IN" dirty="0"/>
              <a:t>7. Dermatitis </a:t>
            </a:r>
            <a:r>
              <a:rPr lang="en-IN" dirty="0" err="1"/>
              <a:t>Herptiformis</a:t>
            </a:r>
            <a:endParaRPr lang="en-IN" dirty="0"/>
          </a:p>
          <a:p>
            <a:pPr marL="400050" lvl="1" indent="0" algn="just">
              <a:buNone/>
            </a:pPr>
            <a:r>
              <a:rPr lang="en-IN" dirty="0"/>
              <a:t>8. Lupus </a:t>
            </a:r>
            <a:r>
              <a:rPr lang="en-IN" dirty="0" err="1"/>
              <a:t>Erythematosus</a:t>
            </a:r>
            <a:endParaRPr lang="en-IN" dirty="0"/>
          </a:p>
          <a:p>
            <a:pPr marL="400050" lvl="1" indent="0" algn="just">
              <a:buNone/>
            </a:pPr>
            <a:r>
              <a:rPr lang="en-IN" dirty="0"/>
              <a:t>9. Erythema </a:t>
            </a:r>
            <a:r>
              <a:rPr lang="en-IN" dirty="0" err="1"/>
              <a:t>Multiformae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092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 smtClean="0"/>
              <a:t>II. </a:t>
            </a:r>
            <a:r>
              <a:rPr lang="en-IN" sz="2800" b="1" dirty="0" smtClean="0"/>
              <a:t>Endocrinal </a:t>
            </a:r>
            <a:r>
              <a:rPr lang="en-IN" sz="2800" b="1" dirty="0"/>
              <a:t>imbalance: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1. Estrogen deficiency in females (menopause,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IN" dirty="0"/>
              <a:t>following hysterectomy and </a:t>
            </a:r>
            <a:r>
              <a:rPr lang="en-IN" dirty="0" err="1"/>
              <a:t>oopharectomy</a:t>
            </a:r>
            <a:r>
              <a:rPr lang="en-IN" dirty="0"/>
              <a:t>)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it-IT" dirty="0"/>
              <a:t>2. Testosterone deficiency in males.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7E5E-D454-4634-9DD6-BB8410D4214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149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1546</Words>
  <Application>Microsoft Office PowerPoint</Application>
  <PresentationFormat>On-screen Show (4:3)</PresentationFormat>
  <Paragraphs>243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Desquamative gingivitis</vt:lpstr>
      <vt:lpstr>SPECIFIC LEARNING OBJECTIVES</vt:lpstr>
      <vt:lpstr>CONTENT</vt:lpstr>
      <vt:lpstr>DEFINITION</vt:lpstr>
      <vt:lpstr>HISTORY</vt:lpstr>
      <vt:lpstr>Slide 6</vt:lpstr>
      <vt:lpstr>CLASSIFICATION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Clinical features</vt:lpstr>
      <vt:lpstr>Slide 17</vt:lpstr>
      <vt:lpstr>Slide 18</vt:lpstr>
      <vt:lpstr>Slide 19</vt:lpstr>
      <vt:lpstr>Slide 20</vt:lpstr>
      <vt:lpstr>Slide 21</vt:lpstr>
      <vt:lpstr>Slide 22</vt:lpstr>
      <vt:lpstr>Clinical features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Management</vt:lpstr>
      <vt:lpstr>Clinical history</vt:lpstr>
      <vt:lpstr>Clinical examination</vt:lpstr>
      <vt:lpstr>Slide 35</vt:lpstr>
      <vt:lpstr>Biopsy</vt:lpstr>
      <vt:lpstr>Slide 37</vt:lpstr>
      <vt:lpstr>Slide 38</vt:lpstr>
      <vt:lpstr>Slide 39</vt:lpstr>
      <vt:lpstr>Microscopic examination</vt:lpstr>
      <vt:lpstr>Immunofluorescence</vt:lpstr>
      <vt:lpstr>Slide 42</vt:lpstr>
      <vt:lpstr>Slide 43</vt:lpstr>
      <vt:lpstr>SUMMARY</vt:lpstr>
      <vt:lpstr>REFERENCE</vt:lpstr>
      <vt:lpstr>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Desquamative gingivitis</dc:title>
  <dc:creator>AVITA</dc:creator>
  <cp:lastModifiedBy>dell</cp:lastModifiedBy>
  <cp:revision>74</cp:revision>
  <dcterms:created xsi:type="dcterms:W3CDTF">2020-05-01T06:23:49Z</dcterms:created>
  <dcterms:modified xsi:type="dcterms:W3CDTF">2023-02-16T09:35:32Z</dcterms:modified>
</cp:coreProperties>
</file>